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</p:sldIdLst>
  <p:sldSz cx="9144000" cy="6858000" type="screen4x3"/>
  <p:notesSz cx="9144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9">
          <p15:clr>
            <a:srgbClr val="A4A3A4"/>
          </p15:clr>
        </p15:guide>
        <p15:guide id="2" pos="267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A111915-BE36-4E01-A7E5-04B1672EAD32}">
  <a:tblStyle styleId="{5A111915-BE36-4E01-A7E5-04B1672EAD32}" styleName="Light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accent5"/>
              </a:solidFill>
            </a:ln>
          </a:left>
          <a:right>
            <a:ln w="12700">
              <a:solidFill>
                <a:schemeClr val="accent5"/>
              </a:solidFill>
            </a:ln>
          </a:right>
          <a:top>
            <a:ln w="12700">
              <a:solidFill>
                <a:schemeClr val="accent5"/>
              </a:solidFill>
            </a:ln>
          </a:top>
          <a:bottom>
            <a:ln w="12700">
              <a:solidFill>
                <a:schemeClr val="accent5"/>
              </a:solidFill>
            </a:ln>
          </a:bottom>
          <a:insideH>
            <a:ln w="12700">
              <a:noFill/>
            </a:ln>
          </a:insideH>
          <a:insideV>
            <a:ln w="12700"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>
          <a:top>
            <a:ln w="12700">
              <a:solidFill>
                <a:schemeClr val="accent5"/>
              </a:solidFill>
            </a:ln>
          </a:top>
          <a:bottom>
            <a:ln w="12700">
              <a:solidFill>
                <a:schemeClr val="accent5"/>
              </a:solidFill>
            </a:ln>
          </a:bottom>
        </a:tcBdr>
        <a:fill>
          <a:solidFill>
            <a:schemeClr val="lt1"/>
          </a:solidFill>
        </a:fill>
      </a:tcStyle>
    </a:band1H>
    <a:band2H>
      <a:tcStyle>
        <a:tcBdr/>
      </a:tcStyle>
    </a:band2H>
    <a:band1V>
      <a:tcStyle>
        <a:tcBdr>
          <a:left>
            <a:ln w="12700">
              <a:solidFill>
                <a:schemeClr val="accent5"/>
              </a:solidFill>
            </a:ln>
          </a:left>
          <a:right>
            <a:ln w="12700">
              <a:solidFill>
                <a:schemeClr val="accent5"/>
              </a:solidFill>
            </a:ln>
          </a:right>
        </a:tcBdr>
      </a:tcStyle>
    </a:band1V>
    <a:band2V>
      <a:tcStyle>
        <a:tcBdr>
          <a:left>
            <a:ln w="12700">
              <a:solidFill>
                <a:schemeClr val="accent5"/>
              </a:solidFill>
            </a:ln>
          </a:left>
          <a:right>
            <a:ln w="12700">
              <a:solidFill>
                <a:schemeClr val="accent5"/>
              </a:solidFill>
            </a:ln>
          </a:right>
        </a:tcBdr>
      </a:tcStyle>
    </a:band2V>
    <a:lastCol>
      <a:tcTxStyle b="on">
        <a:fontRef idx="minor">
          <a:prstClr val="black"/>
        </a:fontRef>
        <a:schemeClr val="dk1"/>
      </a:tcTxStyle>
      <a:tcStyle>
        <a:tcBdr/>
      </a:tcStyle>
    </a:lastCol>
    <a:firstCol>
      <a:tcTxStyle b="on">
        <a:fontRef idx="minor">
          <a:prstClr val="black"/>
        </a:fontRef>
        <a:schemeClr val="dk1"/>
      </a:tcTxStyle>
      <a:tcStyle>
        <a:tcBdr/>
      </a:tcStyle>
    </a:firstCol>
    <a:lastRow>
      <a:tcTxStyle b="on">
        <a:fontRef idx="minor">
          <a:prstClr val="black"/>
        </a:fontRef>
        <a:schemeClr val="dk1"/>
      </a:tcTxStyle>
      <a:tcStyle>
        <a:tcBdr>
          <a:top>
            <a:ln w="38100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12700">
              <a:solidFill>
                <a:schemeClr val="accent5"/>
              </a:solidFill>
            </a:ln>
          </a:bottom>
        </a:tcBdr>
        <a:fill>
          <a:solidFill>
            <a:schemeClr val="accent5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6" d="100"/>
          <a:sy n="156" d="100"/>
        </p:scale>
        <p:origin x="1944" y="144"/>
      </p:cViewPr>
      <p:guideLst>
        <p:guide orient="horz" pos="289"/>
        <p:guide pos="267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6572A8-AAA4-41F4-A6C0-09B4B5D7EAA4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0"/>
      <dgm:spPr bwMode="auto"/>
      <dgm:t>
        <a:bodyPr/>
        <a:lstStyle/>
        <a:p>
          <a:pPr>
            <a:defRPr/>
          </a:pPr>
          <a:endParaRPr lang="ru-RU"/>
        </a:p>
      </dgm:t>
    </dgm:pt>
    <dgm:pt modelId="{249A1C37-9FC1-46A7-A880-276B28D13B50}">
      <dgm:prSet phldrT="[Текст]" phldr="0" custT="1"/>
      <dgm:spPr bwMode="auto"/>
      <dgm:t>
        <a:bodyPr vertOverflow="overflow" horzOverflow="overflow" vert="horz" rtlCol="0" fromWordArt="0" anchor="ctr" forceAA="0" compatLnSpc="0"/>
        <a:lstStyle/>
        <a:p>
          <a:pPr marL="0" indent="0" algn="ctr" defTabSz="1644648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100">
              <a:solidFill>
                <a:srgbClr val="0070C0"/>
              </a:solidFill>
            </a:rPr>
            <a:t>.</a:t>
          </a:r>
          <a:endParaRPr sz="3500"/>
        </a:p>
      </dgm:t>
    </dgm:pt>
    <dgm:pt modelId="{76622286-55EF-42A1-8E92-AD14DD3E1BCA}" type="parTrans" cxnId="{89129B56-1DBE-419F-883D-6EA963396EB6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41F58566-AF35-4E22-AD08-7E64753A988C}" type="sibTrans" cxnId="{89129B56-1DBE-419F-883D-6EA963396EB6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B9088F9F-640A-48F1-8E07-24016A832782}">
      <dgm:prSet phldrT="[Текст]" phldr="0" custT="1"/>
      <dgm:spPr bwMode="auto"/>
      <dgm:t>
        <a:bodyPr vertOverflow="overflow" horzOverflow="overflow" vert="horz" rtlCol="0" fromWordArt="0" anchor="ctr" forceAA="0" compatLnSpc="0"/>
        <a:lstStyle/>
        <a:p>
          <a:pPr indent="450211" algn="l">
            <a:defRPr/>
          </a:pPr>
          <a:r>
            <a:rPr lang="ru-RU" sz="1200" b="0" i="0" u="none" strike="noStrike" cap="none" spc="0">
              <a:solidFill>
                <a:schemeClr val="tx2">
                  <a:lumMod val="75000"/>
                </a:schemeClr>
              </a:solidFill>
              <a:latin typeface="Cambria"/>
              <a:ea typeface="Arial Narrow"/>
              <a:cs typeface="Cambria"/>
            </a:rPr>
            <a:t>                                                                                                                                                             Закон автономного округа от 7 июля 2004 года № 45-оз </a:t>
          </a:r>
          <a:r>
            <a:rPr sz="1200">
              <a:solidFill>
                <a:schemeClr val="tx2">
                  <a:lumMod val="75000"/>
                </a:schemeClr>
              </a:solidFill>
              <a:latin typeface="Cambria"/>
              <a:cs typeface="Cambria"/>
            </a:rPr>
            <a:t>«</a:t>
          </a:r>
          <a:r>
            <a:rPr sz="1200">
              <a:solidFill>
                <a:schemeClr val="tx2">
                  <a:lumMod val="75000"/>
                </a:schemeClr>
              </a:solidFill>
              <a:highlight>
                <a:srgbClr val="FFFFFF"/>
              </a:highlight>
              <a:latin typeface="Cambria"/>
              <a:cs typeface="Cambria"/>
            </a:rPr>
            <a:t>О поддержке семьи, материнства, отцовства и детства в Ханты-Мансийском автономном округе – Югре</a:t>
          </a:r>
          <a:r>
            <a:rPr sz="1200">
              <a:solidFill>
                <a:schemeClr val="tx2">
                  <a:lumMod val="75000"/>
                </a:schemeClr>
              </a:solidFill>
              <a:latin typeface="Cambria"/>
              <a:cs typeface="Cambria"/>
            </a:rPr>
            <a:t>»</a:t>
          </a:r>
          <a:endParaRPr sz="1200" b="0" i="0" u="none" strike="noStrike" cap="none" spc="0">
            <a:solidFill>
              <a:schemeClr val="tx2">
                <a:lumMod val="75000"/>
              </a:schemeClr>
            </a:solidFill>
            <a:latin typeface="Cambria"/>
            <a:cs typeface="Cambria"/>
          </a:endParaRPr>
        </a:p>
      </dgm:t>
    </dgm:pt>
    <dgm:pt modelId="{BD5C83D2-4E24-4C32-9845-4C21C8DB2A84}" type="parTrans" cxnId="{B0B464C8-F8A7-4388-8B56-D203EB9348AB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A90E4B3B-ADC8-48AE-A843-17DE582805D1}" type="sibTrans" cxnId="{B0B464C8-F8A7-4388-8B56-D203EB9348AB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969539F3-247E-43AF-A14A-8E9285A8C726}">
      <dgm:prSet phldrT="[Текст]" phldr="0" custT="1"/>
      <dgm:spPr bwMode="auto"/>
      <dgm:t>
        <a:bodyPr vertOverflow="overflow" horzOverflow="overflow" vert="horz" rtlCol="0" fromWordArt="0" anchor="ctr" forceAA="0" compatLnSpc="0"/>
        <a:lstStyle/>
        <a:p>
          <a:pPr>
            <a:defRPr/>
          </a:pPr>
          <a:endParaRPr/>
        </a:p>
      </dgm:t>
    </dgm:pt>
    <dgm:pt modelId="{611001C9-E7C0-4051-A6AF-135B68B0367A}" type="parTrans" cxnId="{B52A1979-F39B-4FA1-BDC2-2D3D0A4ABC2C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31B59B0E-D17D-416F-9148-E610B0D4B12F}" type="sibTrans" cxnId="{B52A1979-F39B-4FA1-BDC2-2D3D0A4ABC2C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EC138BD8-EB28-4DA5-8F34-95DA81D87EDD}">
      <dgm:prSet phldrT="[Текст]" phldr="0" custT="1"/>
      <dgm:spPr bwMode="auto"/>
      <dgm:t>
        <a:bodyPr vertOverflow="overflow" horzOverflow="overflow" vert="horz" rtlCol="0" fromWordArt="0" anchor="ctr" forceAA="0" compatLnSpc="0"/>
        <a:lstStyle/>
        <a:p>
          <a:pPr marL="0" indent="0" algn="ctr" defTabSz="1644648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100">
              <a:solidFill>
                <a:srgbClr val="0070C0"/>
              </a:solidFill>
            </a:rPr>
            <a:t>.</a:t>
          </a:r>
          <a:endParaRPr sz="3500">
            <a:solidFill>
              <a:srgbClr val="0070C0"/>
            </a:solidFill>
          </a:endParaRPr>
        </a:p>
      </dgm:t>
    </dgm:pt>
    <dgm:pt modelId="{13D4978B-5BF2-4458-9EAE-46C0D6FE9790}" type="parTrans" cxnId="{7DBA2F2C-D245-4C82-91C2-0DD945AAD214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4671AAC2-F36B-4059-85D3-7F1459B7ED8A}" type="sibTrans" cxnId="{7DBA2F2C-D245-4C82-91C2-0DD945AAD214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37A91BE0-7436-4442-B360-2D046796CDEC}">
      <dgm:prSet phldrT="[Текст]" phldr="0" custT="1"/>
      <dgm:spPr bwMode="auto"/>
      <dgm:t>
        <a:bodyPr vertOverflow="overflow" horzOverflow="overflow" vert="horz" rtlCol="0" fromWordArt="0" anchor="ctr" forceAA="0" compatLnSpc="0"/>
        <a:lstStyle/>
        <a:p>
          <a:pPr>
            <a:defRPr/>
          </a:pPr>
          <a:endParaRPr/>
        </a:p>
      </dgm:t>
    </dgm:pt>
    <dgm:pt modelId="{E48CD5C4-10B7-4336-9F30-BC05F5400E12}" type="parTrans" cxnId="{EBA33389-513C-4981-9A58-1AE8D5DB4D61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6F88ED25-DAA3-43FB-9AE2-FC8165E3C683}" type="sibTrans" cxnId="{EBA33389-513C-4981-9A58-1AE8D5DB4D61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17465C36-F38D-463C-8E09-583DCC33622D}">
      <dgm:prSet phldrT="[Текст]" phldr="0" custT="1"/>
      <dgm:spPr bwMode="auto"/>
      <dgm:t>
        <a:bodyPr vertOverflow="overflow" horzOverflow="overflow" vert="horz" rtlCol="0" fromWordArt="0" anchor="ctr" forceAA="0" compatLnSpc="0"/>
        <a:lstStyle/>
        <a:p>
          <a:pPr>
            <a:defRPr/>
          </a:pPr>
          <a:endParaRPr/>
        </a:p>
      </dgm:t>
    </dgm:pt>
    <dgm:pt modelId="{0D8BACD0-1824-40E4-AFD0-2CDB0EF35FD5}" type="parTrans" cxnId="{9DE638FB-41F6-42F8-99B0-0B9C96E75486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4468A072-BA9C-43EB-805E-BA6DDAA7C537}" type="sibTrans" cxnId="{9DE638FB-41F6-42F8-99B0-0B9C96E75486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853BAF2E-9FB5-4345-A2E2-38930B6952FD}">
      <dgm:prSet phldrT="[Текст]" phldr="0" custT="1"/>
      <dgm:spPr bwMode="auto"/>
      <dgm:t>
        <a:bodyPr vertOverflow="overflow" horzOverflow="overflow" vert="horz" rtlCol="0" fromWordArt="0" anchor="ctr" forceAA="0" compatLnSpc="0"/>
        <a:lstStyle/>
        <a:p>
          <a:pPr marL="0" indent="0" algn="ctr" defTabSz="1644648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100">
              <a:solidFill>
                <a:srgbClr val="0070C0"/>
              </a:solidFill>
            </a:rPr>
            <a:t>.</a:t>
          </a:r>
          <a:endParaRPr sz="3500">
            <a:solidFill>
              <a:srgbClr val="0070C0"/>
            </a:solidFill>
          </a:endParaRPr>
        </a:p>
      </dgm:t>
    </dgm:pt>
    <dgm:pt modelId="{31F5A779-02B6-43D5-9846-46AEC1D8FA22}" type="parTrans" cxnId="{434F5D09-A5C1-442D-B46A-34A84E8A1867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7F26C8C8-CA66-4400-A681-67B5F832F182}" type="sibTrans" cxnId="{434F5D09-A5C1-442D-B46A-34A84E8A1867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A208D81D-63A8-493A-B9C5-E47CC8A31380}">
      <dgm:prSet phldrT="[Текст]" phldr="0" custT="1"/>
      <dgm:spPr bwMode="auto"/>
      <dgm:t>
        <a:bodyPr vertOverflow="overflow" horzOverflow="overflow" vert="horz" rtlCol="0" fromWordArt="0" anchor="ctr" forceAA="0" compatLnSpc="0"/>
        <a:lstStyle/>
        <a:p>
          <a:pPr>
            <a:defRPr/>
          </a:pPr>
          <a:endParaRPr/>
        </a:p>
      </dgm:t>
    </dgm:pt>
    <dgm:pt modelId="{7BCB4651-7275-4696-9755-62261CF63D66}" type="parTrans" cxnId="{02EFDA4D-F7A7-490F-A640-B7FD7DEDB76C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79770585-ACB4-410B-BAD1-13B2D9FD555A}" type="sibTrans" cxnId="{02EFDA4D-F7A7-490F-A640-B7FD7DEDB76C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083A210E-51C7-4B81-B74A-07B6948E5E83}">
      <dgm:prSet phldrT="[Текст]" phldr="0" custT="1"/>
      <dgm:spPr bwMode="auto"/>
      <dgm:t>
        <a:bodyPr vertOverflow="overflow" horzOverflow="overflow" vert="horz" rtlCol="0" fromWordArt="0" anchor="ctr" forceAA="0" compatLnSpc="0"/>
        <a:lstStyle/>
        <a:p>
          <a:pPr>
            <a:defRPr/>
          </a:pPr>
          <a:r>
            <a:rPr lang="ru-RU" sz="1200" b="0" i="0" u="none" strike="noStrike" cap="none" spc="0">
              <a:solidFill>
                <a:schemeClr val="tx2">
                  <a:lumMod val="75000"/>
                </a:schemeClr>
              </a:solidFill>
              <a:latin typeface="Cambria"/>
              <a:ea typeface="Arial Narrow"/>
              <a:cs typeface="Cambria"/>
            </a:rPr>
            <a:t>Закон автономного округа от 9 июня 2009 года № 86-оз</a:t>
          </a:r>
          <a:br>
            <a:rPr lang="ru-RU" sz="1200" b="0" i="0" u="none" strike="noStrike" cap="none" spc="0">
              <a:solidFill>
                <a:schemeClr val="tx2">
                  <a:lumMod val="75000"/>
                </a:schemeClr>
              </a:solidFill>
              <a:latin typeface="Cambria"/>
              <a:ea typeface="Arial Narrow"/>
              <a:cs typeface="Cambria"/>
            </a:rPr>
          </a:br>
          <a:r>
            <a:rPr lang="ru-RU" sz="1200" b="0" i="0" u="none" strike="noStrike" cap="none" spc="0">
              <a:solidFill>
                <a:schemeClr val="tx2">
                  <a:lumMod val="75000"/>
                </a:schemeClr>
              </a:solidFill>
              <a:latin typeface="Cambria"/>
              <a:ea typeface="Arial Narrow"/>
              <a:cs typeface="Cambria"/>
            </a:rPr>
            <a:t>«О дополнительных гарантиях и дополнительных мерах социальной поддержки детей-сирот и детей, оставшихся без попечения родителей, лиц из числа детей-сирот и детей, оставшихся без попечения родителей, усыновителей, приемных родителей в Ханты-Мансийском автономном округе – Югре»</a:t>
          </a:r>
          <a:endParaRPr sz="1200">
            <a:solidFill>
              <a:schemeClr val="tx2">
                <a:lumMod val="75000"/>
              </a:schemeClr>
            </a:solidFill>
            <a:latin typeface="Cambria"/>
            <a:cs typeface="Cambria"/>
          </a:endParaRPr>
        </a:p>
      </dgm:t>
    </dgm:pt>
    <dgm:pt modelId="{47D9968A-E898-4401-B741-D36245606EE5}" type="parTrans" cxnId="{1D74B746-7B34-4C03-B1DE-7215BA340EA5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CD0448A2-67C8-4926-A826-E0BD1E21E31F}" type="sibTrans" cxnId="{1D74B746-7B34-4C03-B1DE-7215BA340EA5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B0538317-6924-441B-81F5-C0734779E060}" type="pres">
      <dgm:prSet presAssocID="{FA6572A8-AAA4-41F4-A6C0-09B4B5D7EAA4}" presName="linearFlow" presStyleCnt="0">
        <dgm:presLayoutVars>
          <dgm:dir/>
          <dgm:animLvl val="lvl"/>
          <dgm:resizeHandles val="exact"/>
        </dgm:presLayoutVars>
      </dgm:prSet>
      <dgm:spPr bwMode="auto"/>
      <dgm:t>
        <a:bodyPr/>
        <a:lstStyle/>
        <a:p>
          <a:endParaRPr lang="ru-RU"/>
        </a:p>
      </dgm:t>
    </dgm:pt>
    <dgm:pt modelId="{B179E869-A39E-449E-BFB3-51FB4FFE61A9}" type="pres">
      <dgm:prSet presAssocID="{249A1C37-9FC1-46A7-A880-276B28D13B50}" presName="composite" presStyleCnt="0"/>
      <dgm:spPr bwMode="auto"/>
    </dgm:pt>
    <dgm:pt modelId="{B43BCC83-865E-4F3C-BEB8-462486B3EE73}" type="pres">
      <dgm:prSet presAssocID="{249A1C37-9FC1-46A7-A880-276B28D13B50}" presName="parentText" presStyleLbl="alignNode1" presStyleIdx="0" presStyleCnt="3">
        <dgm:presLayoutVars>
          <dgm:chMax val="1"/>
          <dgm:bulletEnabled val="1"/>
        </dgm:presLayoutVars>
      </dgm:prSet>
      <dgm:spPr bwMode="auto"/>
      <dgm:t>
        <a:bodyPr/>
        <a:lstStyle/>
        <a:p>
          <a:endParaRPr lang="ru-RU"/>
        </a:p>
      </dgm:t>
    </dgm:pt>
    <dgm:pt modelId="{CC7A1C34-D72B-474E-B3B4-5FB4226CB28A}" type="pres">
      <dgm:prSet presAssocID="{249A1C37-9FC1-46A7-A880-276B28D13B50}" presName="descendantText" presStyleLbl="alignAcc1" presStyleIdx="0" presStyleCnt="3" custLinFactY="-219866">
        <dgm:presLayoutVars>
          <dgm:bulletEnabled val="1"/>
        </dgm:presLayoutVars>
      </dgm:prSet>
      <dgm:spPr bwMode="auto"/>
      <dgm:t>
        <a:bodyPr/>
        <a:lstStyle/>
        <a:p>
          <a:endParaRPr lang="ru-RU"/>
        </a:p>
      </dgm:t>
    </dgm:pt>
    <dgm:pt modelId="{58CD813A-C66C-4841-8C1D-0BC569767D7A}" type="pres">
      <dgm:prSet presAssocID="{41F58566-AF35-4E22-AD08-7E64753A988C}" presName="sp" presStyleCnt="0"/>
      <dgm:spPr bwMode="auto"/>
    </dgm:pt>
    <dgm:pt modelId="{9568BB7C-F3DB-496F-933E-85A4B2ECBDA3}" type="pres">
      <dgm:prSet presAssocID="{EC138BD8-EB28-4DA5-8F34-95DA81D87EDD}" presName="composite" presStyleCnt="0"/>
      <dgm:spPr bwMode="auto"/>
    </dgm:pt>
    <dgm:pt modelId="{1A627BD9-3102-4FCD-9EC0-43153181C25C}" type="pres">
      <dgm:prSet presAssocID="{EC138BD8-EB28-4DA5-8F34-95DA81D87EDD}" presName="parentText" presStyleLbl="alignNode1" presStyleIdx="1" presStyleCnt="3">
        <dgm:presLayoutVars>
          <dgm:chMax val="1"/>
          <dgm:bulletEnabled val="1"/>
        </dgm:presLayoutVars>
      </dgm:prSet>
      <dgm:spPr bwMode="auto">
        <a:solidFill>
          <a:srgbClr val="FFC000"/>
        </a:solidFill>
        <a:ln w="12700" cap="flat" cmpd="sng" algn="ctr">
          <a:solidFill>
            <a:srgbClr val="FFC000"/>
          </a:solidFill>
          <a:prstDash val="solid"/>
          <a:miter lim="800000"/>
        </a:ln>
      </dgm:spPr>
      <dgm:t>
        <a:bodyPr/>
        <a:lstStyle/>
        <a:p>
          <a:endParaRPr lang="ru-RU"/>
        </a:p>
      </dgm:t>
    </dgm:pt>
    <dgm:pt modelId="{D7618FBF-544D-4400-80B3-C926F8E20FDB}" type="pres">
      <dgm:prSet presAssocID="{EC138BD8-EB28-4DA5-8F34-95DA81D87EDD}" presName="descendantText" presStyleLbl="alignAcc1" presStyleIdx="1" presStyleCnt="3" custLinFactX="40736" custLinFactY="-659590">
        <dgm:presLayoutVars>
          <dgm:bulletEnabled val="1"/>
        </dgm:presLayoutVars>
      </dgm:prSet>
      <dgm:spPr bwMode="auto">
        <a:ln w="12700" cap="flat" cmpd="sng" algn="ctr">
          <a:solidFill>
            <a:srgbClr val="FFC000"/>
          </a:solidFill>
          <a:prstDash val="solid"/>
          <a:miter lim="800000"/>
        </a:ln>
      </dgm:spPr>
      <dgm:t>
        <a:bodyPr/>
        <a:lstStyle/>
        <a:p>
          <a:endParaRPr lang="ru-RU"/>
        </a:p>
      </dgm:t>
    </dgm:pt>
    <dgm:pt modelId="{E9417431-897C-4551-8E39-01B66B400E7B}" type="pres">
      <dgm:prSet presAssocID="{4671AAC2-F36B-4059-85D3-7F1459B7ED8A}" presName="sp" presStyleCnt="0"/>
      <dgm:spPr bwMode="auto"/>
    </dgm:pt>
    <dgm:pt modelId="{E69D3B4E-9E84-41EF-BDD0-63C981137177}" type="pres">
      <dgm:prSet presAssocID="{853BAF2E-9FB5-4345-A2E2-38930B6952FD}" presName="composite" presStyleCnt="0"/>
      <dgm:spPr bwMode="auto"/>
    </dgm:pt>
    <dgm:pt modelId="{601020E3-46C4-45E7-B13F-7280218DC1B0}" type="pres">
      <dgm:prSet presAssocID="{853BAF2E-9FB5-4345-A2E2-38930B6952FD}" presName="parentText" presStyleLbl="alignNode1" presStyleIdx="2" presStyleCnt="3" custLinFactX="-21429">
        <dgm:presLayoutVars>
          <dgm:chMax val="1"/>
          <dgm:bulletEnabled val="1"/>
        </dgm:presLayoutVars>
      </dgm:prSet>
      <dgm:spPr bwMode="auto">
        <a:solidFill>
          <a:srgbClr val="92D050"/>
        </a:solidFill>
        <a:ln w="12700" cap="flat" cmpd="sng" algn="ctr">
          <a:solidFill>
            <a:srgbClr val="92D050"/>
          </a:solidFill>
          <a:prstDash val="solid"/>
          <a:miter lim="800000"/>
        </a:ln>
      </dgm:spPr>
      <dgm:t>
        <a:bodyPr/>
        <a:lstStyle/>
        <a:p>
          <a:endParaRPr lang="ru-RU"/>
        </a:p>
      </dgm:t>
    </dgm:pt>
    <dgm:pt modelId="{BAF0BBFB-6EB8-409C-992D-F4D3E3ADF4C9}" type="pres">
      <dgm:prSet presAssocID="{853BAF2E-9FB5-4345-A2E2-38930B6952FD}" presName="descendantText" presStyleLbl="alignAcc1" presStyleIdx="2" presStyleCnt="3" custLinFactX="122208">
        <dgm:presLayoutVars>
          <dgm:bulletEnabled val="1"/>
        </dgm:presLayoutVars>
      </dgm:prSet>
      <dgm:spPr bwMode="auto">
        <a:ln w="12700" cap="flat" cmpd="sng" algn="ctr">
          <a:solidFill>
            <a:srgbClr val="92D050"/>
          </a:solidFill>
          <a:prstDash val="solid"/>
          <a:miter lim="800000"/>
        </a:ln>
      </dgm:spPr>
      <dgm:t>
        <a:bodyPr/>
        <a:lstStyle/>
        <a:p>
          <a:endParaRPr lang="ru-RU"/>
        </a:p>
      </dgm:t>
    </dgm:pt>
  </dgm:ptLst>
  <dgm:cxnLst>
    <dgm:cxn modelId="{B0B464C8-F8A7-4388-8B56-D203EB9348AB}" srcId="{249A1C37-9FC1-46A7-A880-276B28D13B50}" destId="{B9088F9F-640A-48F1-8E07-24016A832782}" srcOrd="0" destOrd="0" parTransId="{BD5C83D2-4E24-4C32-9845-4C21C8DB2A84}" sibTransId="{A90E4B3B-ADC8-48AE-A843-17DE582805D1}"/>
    <dgm:cxn modelId="{29F6A9C9-EEF4-4206-8FAC-69CD1616A1C1}" type="presOf" srcId="{B9088F9F-640A-48F1-8E07-24016A832782}" destId="{CC7A1C34-D72B-474E-B3B4-5FB4226CB28A}" srcOrd="0" destOrd="0" presId="urn:microsoft.com/office/officeart/2005/8/layout/chevron2"/>
    <dgm:cxn modelId="{4E767D6B-5825-4A58-89D3-5A7C5EB58270}" type="presOf" srcId="{969539F3-247E-43AF-A14A-8E9285A8C726}" destId="{CC7A1C34-D72B-474E-B3B4-5FB4226CB28A}" srcOrd="0" destOrd="1" presId="urn:microsoft.com/office/officeart/2005/8/layout/chevron2"/>
    <dgm:cxn modelId="{E556EDCE-7CD7-408F-874A-49A8181387DD}" type="presOf" srcId="{249A1C37-9FC1-46A7-A880-276B28D13B50}" destId="{B43BCC83-865E-4F3C-BEB8-462486B3EE73}" srcOrd="0" destOrd="0" presId="urn:microsoft.com/office/officeart/2005/8/layout/chevron2"/>
    <dgm:cxn modelId="{65009782-3E68-4B15-88A5-AA7CD0D62D3B}" type="presOf" srcId="{17465C36-F38D-463C-8E09-583DCC33622D}" destId="{D7618FBF-544D-4400-80B3-C926F8E20FDB}" srcOrd="0" destOrd="1" presId="urn:microsoft.com/office/officeart/2005/8/layout/chevron2"/>
    <dgm:cxn modelId="{EBA33389-513C-4981-9A58-1AE8D5DB4D61}" srcId="{EC138BD8-EB28-4DA5-8F34-95DA81D87EDD}" destId="{37A91BE0-7436-4442-B360-2D046796CDEC}" srcOrd="0" destOrd="0" parTransId="{E48CD5C4-10B7-4336-9F30-BC05F5400E12}" sibTransId="{6F88ED25-DAA3-43FB-9AE2-FC8165E3C683}"/>
    <dgm:cxn modelId="{9DE638FB-41F6-42F8-99B0-0B9C96E75486}" srcId="{EC138BD8-EB28-4DA5-8F34-95DA81D87EDD}" destId="{17465C36-F38D-463C-8E09-583DCC33622D}" srcOrd="1" destOrd="0" parTransId="{0D8BACD0-1824-40E4-AFD0-2CDB0EF35FD5}" sibTransId="{4468A072-BA9C-43EB-805E-BA6DDAA7C537}"/>
    <dgm:cxn modelId="{B5D9FA46-95F3-4893-A6BD-50497DCA26FE}" type="presOf" srcId="{083A210E-51C7-4B81-B74A-07B6948E5E83}" destId="{BAF0BBFB-6EB8-409C-992D-F4D3E3ADF4C9}" srcOrd="0" destOrd="1" presId="urn:microsoft.com/office/officeart/2005/8/layout/chevron2"/>
    <dgm:cxn modelId="{1D74B746-7B34-4C03-B1DE-7215BA340EA5}" srcId="{853BAF2E-9FB5-4345-A2E2-38930B6952FD}" destId="{083A210E-51C7-4B81-B74A-07B6948E5E83}" srcOrd="1" destOrd="0" parTransId="{47D9968A-E898-4401-B741-D36245606EE5}" sibTransId="{CD0448A2-67C8-4926-A826-E0BD1E21E31F}"/>
    <dgm:cxn modelId="{02EFDA4D-F7A7-490F-A640-B7FD7DEDB76C}" srcId="{853BAF2E-9FB5-4345-A2E2-38930B6952FD}" destId="{A208D81D-63A8-493A-B9C5-E47CC8A31380}" srcOrd="0" destOrd="0" parTransId="{7BCB4651-7275-4696-9755-62261CF63D66}" sibTransId="{79770585-ACB4-410B-BAD1-13B2D9FD555A}"/>
    <dgm:cxn modelId="{4779BFEF-9E56-4772-A067-E4A986A0A35B}" type="presOf" srcId="{EC138BD8-EB28-4DA5-8F34-95DA81D87EDD}" destId="{1A627BD9-3102-4FCD-9EC0-43153181C25C}" srcOrd="0" destOrd="0" presId="urn:microsoft.com/office/officeart/2005/8/layout/chevron2"/>
    <dgm:cxn modelId="{63A8D7EE-8B66-4DF6-A803-5619C89B10D9}" type="presOf" srcId="{A208D81D-63A8-493A-B9C5-E47CC8A31380}" destId="{BAF0BBFB-6EB8-409C-992D-F4D3E3ADF4C9}" srcOrd="0" destOrd="0" presId="urn:microsoft.com/office/officeart/2005/8/layout/chevron2"/>
    <dgm:cxn modelId="{434F5D09-A5C1-442D-B46A-34A84E8A1867}" srcId="{FA6572A8-AAA4-41F4-A6C0-09B4B5D7EAA4}" destId="{853BAF2E-9FB5-4345-A2E2-38930B6952FD}" srcOrd="2" destOrd="0" parTransId="{31F5A779-02B6-43D5-9846-46AEC1D8FA22}" sibTransId="{7F26C8C8-CA66-4400-A681-67B5F832F182}"/>
    <dgm:cxn modelId="{DFD790AD-23D0-4CB5-ACCE-60304A4135A3}" type="presOf" srcId="{853BAF2E-9FB5-4345-A2E2-38930B6952FD}" destId="{601020E3-46C4-45E7-B13F-7280218DC1B0}" srcOrd="0" destOrd="0" presId="urn:microsoft.com/office/officeart/2005/8/layout/chevron2"/>
    <dgm:cxn modelId="{B52A1979-F39B-4FA1-BDC2-2D3D0A4ABC2C}" srcId="{249A1C37-9FC1-46A7-A880-276B28D13B50}" destId="{969539F3-247E-43AF-A14A-8E9285A8C726}" srcOrd="1" destOrd="0" parTransId="{611001C9-E7C0-4051-A6AF-135B68B0367A}" sibTransId="{31B59B0E-D17D-416F-9148-E610B0D4B12F}"/>
    <dgm:cxn modelId="{7DBA2F2C-D245-4C82-91C2-0DD945AAD214}" srcId="{FA6572A8-AAA4-41F4-A6C0-09B4B5D7EAA4}" destId="{EC138BD8-EB28-4DA5-8F34-95DA81D87EDD}" srcOrd="1" destOrd="0" parTransId="{13D4978B-5BF2-4458-9EAE-46C0D6FE9790}" sibTransId="{4671AAC2-F36B-4059-85D3-7F1459B7ED8A}"/>
    <dgm:cxn modelId="{961A05F3-1D56-4992-A3D0-DF7DC4D40835}" type="presOf" srcId="{37A91BE0-7436-4442-B360-2D046796CDEC}" destId="{D7618FBF-544D-4400-80B3-C926F8E20FDB}" srcOrd="0" destOrd="0" presId="urn:microsoft.com/office/officeart/2005/8/layout/chevron2"/>
    <dgm:cxn modelId="{79802A41-725E-4331-847B-4A80347FF29D}" type="presOf" srcId="{FA6572A8-AAA4-41F4-A6C0-09B4B5D7EAA4}" destId="{B0538317-6924-441B-81F5-C0734779E060}" srcOrd="0" destOrd="0" presId="urn:microsoft.com/office/officeart/2005/8/layout/chevron2"/>
    <dgm:cxn modelId="{89129B56-1DBE-419F-883D-6EA963396EB6}" srcId="{FA6572A8-AAA4-41F4-A6C0-09B4B5D7EAA4}" destId="{249A1C37-9FC1-46A7-A880-276B28D13B50}" srcOrd="0" destOrd="0" parTransId="{76622286-55EF-42A1-8E92-AD14DD3E1BCA}" sibTransId="{41F58566-AF35-4E22-AD08-7E64753A988C}"/>
    <dgm:cxn modelId="{876FCD8E-AA4D-46B6-94BB-2A2811C4249C}" type="presParOf" srcId="{B0538317-6924-441B-81F5-C0734779E060}" destId="{B179E869-A39E-449E-BFB3-51FB4FFE61A9}" srcOrd="0" destOrd="0" presId="urn:microsoft.com/office/officeart/2005/8/layout/chevron2"/>
    <dgm:cxn modelId="{6C533F68-AFBE-49A8-A0ED-575B72C40297}" type="presParOf" srcId="{B179E869-A39E-449E-BFB3-51FB4FFE61A9}" destId="{B43BCC83-865E-4F3C-BEB8-462486B3EE73}" srcOrd="0" destOrd="0" presId="urn:microsoft.com/office/officeart/2005/8/layout/chevron2"/>
    <dgm:cxn modelId="{85AF9EFE-03AF-4ADA-9138-B47D3BD2C26B}" type="presParOf" srcId="{B179E869-A39E-449E-BFB3-51FB4FFE61A9}" destId="{CC7A1C34-D72B-474E-B3B4-5FB4226CB28A}" srcOrd="1" destOrd="0" presId="urn:microsoft.com/office/officeart/2005/8/layout/chevron2"/>
    <dgm:cxn modelId="{2F80361F-855E-47D9-BCE2-5F05BC3C5989}" type="presParOf" srcId="{B0538317-6924-441B-81F5-C0734779E060}" destId="{58CD813A-C66C-4841-8C1D-0BC569767D7A}" srcOrd="1" destOrd="0" presId="urn:microsoft.com/office/officeart/2005/8/layout/chevron2"/>
    <dgm:cxn modelId="{CB2006F8-E5D3-4C7F-A175-FDAF31BE5ADC}" type="presParOf" srcId="{B0538317-6924-441B-81F5-C0734779E060}" destId="{9568BB7C-F3DB-496F-933E-85A4B2ECBDA3}" srcOrd="2" destOrd="0" presId="urn:microsoft.com/office/officeart/2005/8/layout/chevron2"/>
    <dgm:cxn modelId="{6909BB16-E97A-4F84-B50D-25CC35DED009}" type="presParOf" srcId="{9568BB7C-F3DB-496F-933E-85A4B2ECBDA3}" destId="{1A627BD9-3102-4FCD-9EC0-43153181C25C}" srcOrd="0" destOrd="0" presId="urn:microsoft.com/office/officeart/2005/8/layout/chevron2"/>
    <dgm:cxn modelId="{F287CDDB-A8C0-471B-81BC-65592F9DDB8A}" type="presParOf" srcId="{9568BB7C-F3DB-496F-933E-85A4B2ECBDA3}" destId="{D7618FBF-544D-4400-80B3-C926F8E20FDB}" srcOrd="1" destOrd="0" presId="urn:microsoft.com/office/officeart/2005/8/layout/chevron2"/>
    <dgm:cxn modelId="{55A1471B-0E05-4B08-9525-AB218F325B97}" type="presParOf" srcId="{B0538317-6924-441B-81F5-C0734779E060}" destId="{E9417431-897C-4551-8E39-01B66B400E7B}" srcOrd="3" destOrd="0" presId="urn:microsoft.com/office/officeart/2005/8/layout/chevron2"/>
    <dgm:cxn modelId="{76975C82-22A3-4E9A-8E4E-9D08D8973059}" type="presParOf" srcId="{B0538317-6924-441B-81F5-C0734779E060}" destId="{E69D3B4E-9E84-41EF-BDD0-63C981137177}" srcOrd="4" destOrd="0" presId="urn:microsoft.com/office/officeart/2005/8/layout/chevron2"/>
    <dgm:cxn modelId="{0A10CCF6-F987-4B65-9C39-237192D9B57E}" type="presParOf" srcId="{E69D3B4E-9E84-41EF-BDD0-63C981137177}" destId="{601020E3-46C4-45E7-B13F-7280218DC1B0}" srcOrd="0" destOrd="0" presId="urn:microsoft.com/office/officeart/2005/8/layout/chevron2"/>
    <dgm:cxn modelId="{A7AC209E-AAC9-45C6-B615-B50EF4C718CC}" type="presParOf" srcId="{E69D3B4E-9E84-41EF-BDD0-63C981137177}" destId="{BAF0BBFB-6EB8-409C-992D-F4D3E3ADF4C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3BCC83-865E-4F3C-BEB8-462486B3EE73}">
      <dsp:nvSpPr>
        <dsp:cNvPr id="0" name=""/>
        <dsp:cNvSpPr/>
      </dsp:nvSpPr>
      <dsp:spPr bwMode="auto">
        <a:xfrm rot="5400000">
          <a:off x="-268145" y="271716"/>
          <a:ext cx="1787634" cy="12513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Overflow="overflow" horzOverflow="overflow" vert="horz" wrap="square" lIns="635" tIns="635" rIns="635" bIns="635" numCol="1" spcCol="1270" rtlCol="0" fromWordArt="0" anchor="ctr" anchorCtr="0" forceAA="0" compatLnSpc="0">
          <a:noAutofit/>
        </a:bodyPr>
        <a:lstStyle/>
        <a:p>
          <a:pPr marL="0" lvl="0" indent="0" algn="ctr" defTabSz="1644648">
            <a:lnSpc>
              <a:spcPct val="90000"/>
            </a:lnSpc>
            <a:spcBef>
              <a:spcPct val="0"/>
            </a:spcBef>
            <a:spcAft>
              <a:spcPts val="0"/>
            </a:spcAft>
            <a:defRPr/>
          </a:pPr>
          <a:r>
            <a:rPr lang="ru-RU" sz="100" kern="1200">
              <a:solidFill>
                <a:srgbClr val="0070C0"/>
              </a:solidFill>
            </a:rPr>
            <a:t>.</a:t>
          </a:r>
          <a:endParaRPr sz="3500" kern="1200"/>
        </a:p>
      </dsp:txBody>
      <dsp:txXfrm rot="-5400000">
        <a:off x="0" y="629243"/>
        <a:ext cx="1251344" cy="536290"/>
      </dsp:txXfrm>
    </dsp:sp>
    <dsp:sp modelId="{CC7A1C34-D72B-474E-B3B4-5FB4226CB28A}">
      <dsp:nvSpPr>
        <dsp:cNvPr id="0" name=""/>
        <dsp:cNvSpPr/>
      </dsp:nvSpPr>
      <dsp:spPr bwMode="auto">
        <a:xfrm rot="5400000">
          <a:off x="3784134" y="-2532790"/>
          <a:ext cx="1161962" cy="62275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Overflow="overflow" horzOverflow="overflow" vert="horz" wrap="square" lIns="85344" tIns="7620" rIns="7620" bIns="7620" numCol="1" spcCol="1270" rtlCol="0" fromWordArt="0" anchor="ctr" anchorCtr="0" forceAA="0" compatLnSpc="0">
          <a:noAutofit/>
        </a:bodyPr>
        <a:lstStyle/>
        <a:p>
          <a:pPr marL="114300" lvl="1" indent="450211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  <a:defRPr/>
          </a:pPr>
          <a:r>
            <a:rPr lang="ru-RU" sz="1200" b="0" i="0" u="none" strike="noStrike" kern="1200" cap="none" spc="0">
              <a:solidFill>
                <a:schemeClr val="tx2">
                  <a:lumMod val="75000"/>
                </a:schemeClr>
              </a:solidFill>
              <a:latin typeface="Cambria"/>
              <a:ea typeface="Arial Narrow"/>
              <a:cs typeface="Cambria"/>
            </a:rPr>
            <a:t>                                                                                                                                                             Закон автономного округа от 7 июля 2004 года № 45-оз </a:t>
          </a:r>
          <a:r>
            <a:rPr sz="1200" kern="1200">
              <a:solidFill>
                <a:schemeClr val="tx2">
                  <a:lumMod val="75000"/>
                </a:schemeClr>
              </a:solidFill>
              <a:latin typeface="Cambria"/>
              <a:cs typeface="Cambria"/>
            </a:rPr>
            <a:t>«</a:t>
          </a:r>
          <a:r>
            <a:rPr sz="1200" kern="1200">
              <a:solidFill>
                <a:schemeClr val="tx2">
                  <a:lumMod val="75000"/>
                </a:schemeClr>
              </a:solidFill>
              <a:highlight>
                <a:srgbClr val="FFFFFF"/>
              </a:highlight>
              <a:latin typeface="Cambria"/>
              <a:cs typeface="Cambria"/>
            </a:rPr>
            <a:t>О поддержке семьи, материнства, отцовства и детства в Ханты-Мансийском автономном округе – Югре</a:t>
          </a:r>
          <a:r>
            <a:rPr sz="1200" kern="1200">
              <a:solidFill>
                <a:schemeClr val="tx2">
                  <a:lumMod val="75000"/>
                </a:schemeClr>
              </a:solidFill>
              <a:latin typeface="Cambria"/>
              <a:cs typeface="Cambria"/>
            </a:rPr>
            <a:t>»</a:t>
          </a:r>
          <a:endParaRPr sz="1200" b="0" i="0" u="none" strike="noStrike" kern="1200" cap="none" spc="0">
            <a:solidFill>
              <a:schemeClr val="tx2">
                <a:lumMod val="75000"/>
              </a:schemeClr>
            </a:solidFill>
            <a:latin typeface="Cambria"/>
            <a:cs typeface="Cambria"/>
          </a:endParaRP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  <a:defRPr/>
          </a:pPr>
          <a:endParaRPr sz="3600" kern="1200"/>
        </a:p>
      </dsp:txBody>
      <dsp:txXfrm rot="-5400000">
        <a:off x="1251344" y="56722"/>
        <a:ext cx="6170821" cy="1048518"/>
      </dsp:txXfrm>
    </dsp:sp>
    <dsp:sp modelId="{1A627BD9-3102-4FCD-9EC0-43153181C25C}">
      <dsp:nvSpPr>
        <dsp:cNvPr id="0" name=""/>
        <dsp:cNvSpPr/>
      </dsp:nvSpPr>
      <dsp:spPr bwMode="auto">
        <a:xfrm rot="5400000">
          <a:off x="-268145" y="1867290"/>
          <a:ext cx="1787634" cy="1251344"/>
        </a:xfrm>
        <a:prstGeom prst="chevron">
          <a:avLst/>
        </a:prstGeom>
        <a:solidFill>
          <a:srgbClr val="FFC000"/>
        </a:solidFill>
        <a:ln w="127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Overflow="overflow" horzOverflow="overflow" vert="horz" wrap="square" lIns="635" tIns="635" rIns="635" bIns="635" numCol="1" spcCol="1270" rtlCol="0" fromWordArt="0" anchor="ctr" anchorCtr="0" forceAA="0" compatLnSpc="0">
          <a:noAutofit/>
        </a:bodyPr>
        <a:lstStyle/>
        <a:p>
          <a:pPr marL="0" lvl="0" indent="0" algn="ctr" defTabSz="1644648">
            <a:lnSpc>
              <a:spcPct val="90000"/>
            </a:lnSpc>
            <a:spcBef>
              <a:spcPct val="0"/>
            </a:spcBef>
            <a:spcAft>
              <a:spcPts val="0"/>
            </a:spcAft>
            <a:defRPr/>
          </a:pPr>
          <a:r>
            <a:rPr lang="ru-RU" sz="100" kern="1200">
              <a:solidFill>
                <a:srgbClr val="0070C0"/>
              </a:solidFill>
            </a:rPr>
            <a:t>.</a:t>
          </a:r>
          <a:endParaRPr sz="3500" kern="1200">
            <a:solidFill>
              <a:srgbClr val="0070C0"/>
            </a:solidFill>
          </a:endParaRPr>
        </a:p>
      </dsp:txBody>
      <dsp:txXfrm rot="-5400000">
        <a:off x="0" y="2224817"/>
        <a:ext cx="1251344" cy="536290"/>
      </dsp:txXfrm>
    </dsp:sp>
    <dsp:sp modelId="{D7618FBF-544D-4400-80B3-C926F8E20FDB}">
      <dsp:nvSpPr>
        <dsp:cNvPr id="0" name=""/>
        <dsp:cNvSpPr/>
      </dsp:nvSpPr>
      <dsp:spPr bwMode="auto">
        <a:xfrm rot="5400000">
          <a:off x="3784134" y="-2532790"/>
          <a:ext cx="1161962" cy="62275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Overflow="overflow" horzOverflow="overflow" vert="horz" wrap="square" lIns="256032" tIns="22860" rIns="22860" bIns="22860" numCol="1" spcCol="1270" rtlCol="0" fromWordArt="0" anchor="ctr" anchorCtr="0" forceAA="0" compatLnSpc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  <a:defRPr/>
          </a:pPr>
          <a:endParaRPr sz="3600" kern="120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  <a:defRPr/>
          </a:pPr>
          <a:endParaRPr sz="3600" kern="1200"/>
        </a:p>
      </dsp:txBody>
      <dsp:txXfrm rot="-5400000">
        <a:off x="1251344" y="56722"/>
        <a:ext cx="6170821" cy="1048518"/>
      </dsp:txXfrm>
    </dsp:sp>
    <dsp:sp modelId="{601020E3-46C4-45E7-B13F-7280218DC1B0}">
      <dsp:nvSpPr>
        <dsp:cNvPr id="0" name=""/>
        <dsp:cNvSpPr/>
      </dsp:nvSpPr>
      <dsp:spPr bwMode="auto">
        <a:xfrm rot="5400000">
          <a:off x="-268145" y="3462864"/>
          <a:ext cx="1787634" cy="1251344"/>
        </a:xfrm>
        <a:prstGeom prst="chevron">
          <a:avLst/>
        </a:prstGeom>
        <a:solidFill>
          <a:srgbClr val="92D050"/>
        </a:solidFill>
        <a:ln w="12700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Overflow="overflow" horzOverflow="overflow" vert="horz" wrap="square" lIns="635" tIns="635" rIns="635" bIns="635" numCol="1" spcCol="1270" rtlCol="0" fromWordArt="0" anchor="ctr" anchorCtr="0" forceAA="0" compatLnSpc="0">
          <a:noAutofit/>
        </a:bodyPr>
        <a:lstStyle/>
        <a:p>
          <a:pPr marL="0" lvl="0" indent="0" algn="ctr" defTabSz="1644648">
            <a:lnSpc>
              <a:spcPct val="90000"/>
            </a:lnSpc>
            <a:spcBef>
              <a:spcPct val="0"/>
            </a:spcBef>
            <a:spcAft>
              <a:spcPts val="0"/>
            </a:spcAft>
            <a:defRPr/>
          </a:pPr>
          <a:r>
            <a:rPr lang="ru-RU" sz="100" kern="1200">
              <a:solidFill>
                <a:srgbClr val="0070C0"/>
              </a:solidFill>
            </a:rPr>
            <a:t>.</a:t>
          </a:r>
          <a:endParaRPr sz="3500" kern="1200">
            <a:solidFill>
              <a:srgbClr val="0070C0"/>
            </a:solidFill>
          </a:endParaRPr>
        </a:p>
      </dsp:txBody>
      <dsp:txXfrm rot="-5400000">
        <a:off x="0" y="3820391"/>
        <a:ext cx="1251344" cy="536290"/>
      </dsp:txXfrm>
    </dsp:sp>
    <dsp:sp modelId="{BAF0BBFB-6EB8-409C-992D-F4D3E3ADF4C9}">
      <dsp:nvSpPr>
        <dsp:cNvPr id="0" name=""/>
        <dsp:cNvSpPr/>
      </dsp:nvSpPr>
      <dsp:spPr bwMode="auto">
        <a:xfrm rot="5400000">
          <a:off x="3784134" y="661928"/>
          <a:ext cx="1161962" cy="62275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Overflow="overflow" horzOverflow="overflow" vert="horz" wrap="square" lIns="256032" tIns="22860" rIns="22860" bIns="22860" numCol="1" spcCol="1270" rtlCol="0" fromWordArt="0" anchor="ctr" anchorCtr="0" forceAA="0" compatLnSpc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  <a:defRPr/>
          </a:pPr>
          <a:endParaRPr sz="36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  <a:defRPr/>
          </a:pPr>
          <a:r>
            <a:rPr lang="ru-RU" sz="1200" b="0" i="0" u="none" strike="noStrike" kern="1200" cap="none" spc="0">
              <a:solidFill>
                <a:schemeClr val="tx2">
                  <a:lumMod val="75000"/>
                </a:schemeClr>
              </a:solidFill>
              <a:latin typeface="Cambria"/>
              <a:ea typeface="Arial Narrow"/>
              <a:cs typeface="Cambria"/>
            </a:rPr>
            <a:t>Закон автономного округа от 9 июня 2009 года № 86-оз</a:t>
          </a:r>
          <a:br>
            <a:rPr lang="ru-RU" sz="1200" b="0" i="0" u="none" strike="noStrike" kern="1200" cap="none" spc="0">
              <a:solidFill>
                <a:schemeClr val="tx2">
                  <a:lumMod val="75000"/>
                </a:schemeClr>
              </a:solidFill>
              <a:latin typeface="Cambria"/>
              <a:ea typeface="Arial Narrow"/>
              <a:cs typeface="Cambria"/>
            </a:rPr>
          </a:br>
          <a:r>
            <a:rPr lang="ru-RU" sz="1200" b="0" i="0" u="none" strike="noStrike" kern="1200" cap="none" spc="0">
              <a:solidFill>
                <a:schemeClr val="tx2">
                  <a:lumMod val="75000"/>
                </a:schemeClr>
              </a:solidFill>
              <a:latin typeface="Cambria"/>
              <a:ea typeface="Arial Narrow"/>
              <a:cs typeface="Cambria"/>
            </a:rPr>
            <a:t>«О дополнительных гарантиях и дополнительных мерах социальной поддержки детей-сирот и детей, оставшихся без попечения родителей, лиц из числа детей-сирот и детей, оставшихся без попечения родителей, усыновителей, приемных родителей в Ханты-Мансийском автономном округе – Югре»</a:t>
          </a:r>
          <a:endParaRPr sz="1200" kern="1200">
            <a:solidFill>
              <a:schemeClr val="tx2">
                <a:lumMod val="75000"/>
              </a:schemeClr>
            </a:solidFill>
            <a:latin typeface="Cambria"/>
            <a:cs typeface="Cambria"/>
          </a:endParaRPr>
        </a:p>
      </dsp:txBody>
      <dsp:txXfrm rot="-5400000">
        <a:off x="1251344" y="3251440"/>
        <a:ext cx="6170821" cy="10485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85800" y="2130424"/>
            <a:ext cx="7772400" cy="1470024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371600" y="3886200"/>
            <a:ext cx="6400800" cy="175259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AD0D3B2-B743-46B0-BB5A-4D79F706DB97}" type="datetime1">
              <a:rPr lang="ru-RU"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9E01158-86AB-47FC-B27D-84271160C1B6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2D5DF05-62A1-4AD1-8C83-4654B1B2DF35}" type="datetime1">
              <a:rPr lang="ru-RU"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9E01158-86AB-47FC-B27D-84271160C1B6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629400" y="274637"/>
            <a:ext cx="2057400" cy="5851524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274637"/>
            <a:ext cx="6019799" cy="5851524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5D24C10-E460-4976-BC40-99D5790E73FB}" type="datetime1">
              <a:rPr lang="ru-RU"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9E01158-86AB-47FC-B27D-84271160C1B6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BE3F2AB-C6BA-493B-9E03-BAE5C3044E38}" type="datetime1">
              <a:rPr lang="ru-RU"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9E01158-86AB-47FC-B27D-84271160C1B6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722313" y="4406899"/>
            <a:ext cx="7772400" cy="136207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722313" y="2906712"/>
            <a:ext cx="7772400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89A8538-5F25-4A9F-BDB7-9E8CB111BD60}" type="datetime1">
              <a:rPr lang="ru-RU"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9E01158-86AB-47FC-B27D-84271160C1B6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457200" y="1600200"/>
            <a:ext cx="4038598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4648199" y="1600200"/>
            <a:ext cx="4038598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5DB66C5-E9F1-46FA-B5E6-9B9A4C85305A}" type="datetime1">
              <a:rPr lang="ru-RU"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9E01158-86AB-47FC-B27D-84271160C1B6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535112"/>
            <a:ext cx="4040187" cy="63976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457200" y="2174874"/>
            <a:ext cx="404018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4645024" y="1535112"/>
            <a:ext cx="4041774" cy="63976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4645024" y="2174874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D163791-90A9-47A0-93BD-2E78B73ABC48}" type="datetime1">
              <a:rPr lang="ru-RU"/>
              <a:t>22.05.2024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9E01158-86AB-47FC-B27D-84271160C1B6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F047FA1-1D1C-4925-B5EF-0E3DA07292A6}" type="datetime1">
              <a:rPr lang="ru-RU"/>
              <a:t>22.05.2024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9E01158-86AB-47FC-B27D-84271160C1B6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7B9203F-0F78-4163-9701-045ED27D15A2}" type="datetime1">
              <a:rPr lang="ru-RU"/>
              <a:t>22.05.2024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9E01158-86AB-47FC-B27D-84271160C1B6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3049"/>
            <a:ext cx="3008313" cy="1162049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3575049" y="273049"/>
            <a:ext cx="5111749" cy="58531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457200" y="1435099"/>
            <a:ext cx="3008313" cy="4691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20AA5D7-D422-4BF4-B297-A2D0E026761C}" type="datetime1">
              <a:rPr lang="ru-RU"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9E01158-86AB-47FC-B27D-84271160C1B6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792287" y="4800600"/>
            <a:ext cx="5486400" cy="566737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1792287" y="612774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792287" y="5367337"/>
            <a:ext cx="5486400" cy="80486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42AD33C-EDEC-4848-9308-5A53288270D1}" type="datetime1">
              <a:rPr lang="ru-RU"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9E01158-86AB-47FC-B27D-84271160C1B6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457200" y="6356349"/>
            <a:ext cx="2133599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146DB1A-A146-4254-A681-23AA882C0F1C}" type="datetime1">
              <a:rPr lang="ru-RU"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124199" y="6356349"/>
            <a:ext cx="2895598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6553199" y="6356349"/>
            <a:ext cx="2133599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9E01158-86AB-47FC-B27D-84271160C1B6}" type="slidenum">
              <a:rPr lang="ru-RU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 idx="4294967295"/>
          </p:nvPr>
        </p:nvSpPr>
        <p:spPr bwMode="auto">
          <a:xfrm>
            <a:off x="662360" y="2125486"/>
            <a:ext cx="8043333" cy="2548819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/>
          </a:bodyPr>
          <a:lstStyle/>
          <a:p>
            <a:pPr>
              <a:defRPr/>
            </a:pPr>
            <a:r>
              <a:rPr lang="ru-RU" sz="2800" b="1" i="0" u="none" strike="noStrike" cap="none" spc="0">
                <a:solidFill>
                  <a:schemeClr val="tx2">
                    <a:lumMod val="75000"/>
                  </a:schemeClr>
                </a:solidFill>
                <a:latin typeface="Cambria"/>
                <a:ea typeface="Cambria"/>
                <a:cs typeface="Cambria"/>
              </a:rPr>
              <a:t>О внесении изменений в отдельные законы Ханты-Мансийского                                            автономного округа - Югры	</a:t>
            </a:r>
            <a:r>
              <a:rPr lang="ru-RU" sz="2800" b="1" i="0" u="none" strike="noStrike" cap="none" spc="0">
                <a:solidFill>
                  <a:schemeClr val="tx2">
                    <a:lumMod val="75000"/>
                  </a:schemeClr>
                </a:solidFill>
                <a:latin typeface="Arial Narrow"/>
                <a:ea typeface="Cambria"/>
                <a:cs typeface="Arial Narrow"/>
              </a:rPr>
              <a:t>  </a:t>
            </a:r>
            <a:endParaRPr sz="2800" b="1" i="0" u="none" strike="noStrike" cap="none" spc="0">
              <a:solidFill>
                <a:schemeClr val="tx2">
                  <a:lumMod val="75000"/>
                </a:schemeClr>
              </a:solidFill>
              <a:latin typeface="Cambria"/>
              <a:cs typeface="Cambria"/>
            </a:endParaRPr>
          </a:p>
        </p:txBody>
      </p:sp>
      <p:grpSp>
        <p:nvGrpSpPr>
          <p:cNvPr id="2" name="Группа 1"/>
          <p:cNvGrpSpPr/>
          <p:nvPr/>
        </p:nvGrpSpPr>
        <p:grpSpPr bwMode="auto">
          <a:xfrm>
            <a:off x="269793" y="319538"/>
            <a:ext cx="5801162" cy="1276349"/>
            <a:chOff x="0" y="0"/>
            <a:chExt cx="5801162" cy="1276349"/>
          </a:xfrm>
        </p:grpSpPr>
        <p:sp>
          <p:nvSpPr>
            <p:cNvPr id="19" name="Заголовок 1"/>
            <p:cNvSpPr txBox="1"/>
            <p:nvPr/>
          </p:nvSpPr>
          <p:spPr bwMode="auto">
            <a:xfrm>
              <a:off x="1263837" y="0"/>
              <a:ext cx="4537325" cy="1061553"/>
            </a:xfrm>
            <a:prstGeom prst="rect">
              <a:avLst/>
            </a:prstGeom>
            <a:grpFill/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>
                <a:spcBef>
                  <a:spcPts val="0"/>
                </a:spcBef>
                <a:buNone/>
                <a:defRPr sz="44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defRPr/>
              </a:pPr>
              <a:r>
                <a:rPr lang="ru-RU" sz="1200" b="0">
                  <a:solidFill>
                    <a:schemeClr val="tx2">
                      <a:lumMod val="75000"/>
                    </a:schemeClr>
                  </a:solidFill>
                  <a:latin typeface="Cambria"/>
                  <a:cs typeface="Cambria"/>
                </a:rPr>
                <a:t>ДЕПАРТАМЕНТ СОЦИАЛЬНОГО РАЗВИТИЯ </a:t>
              </a:r>
              <a:br>
                <a:rPr lang="ru-RU" sz="1200" b="0">
                  <a:solidFill>
                    <a:schemeClr val="tx2">
                      <a:lumMod val="75000"/>
                    </a:schemeClr>
                  </a:solidFill>
                  <a:latin typeface="Cambria"/>
                  <a:cs typeface="Cambria"/>
                </a:rPr>
              </a:br>
              <a:r>
                <a:rPr lang="ru-RU" sz="1200" b="0">
                  <a:solidFill>
                    <a:schemeClr val="tx2">
                      <a:lumMod val="75000"/>
                    </a:schemeClr>
                  </a:solidFill>
                  <a:latin typeface="Cambria"/>
                  <a:cs typeface="Cambria"/>
                </a:rPr>
                <a:t>ХАНТЫ-МАНСИЙСКОГО АВТОНОМНОГО ОКРУГА – ЮГРЫ</a:t>
              </a:r>
              <a:endParaRPr sz="1200">
                <a:solidFill>
                  <a:schemeClr val="tx2"/>
                </a:solidFill>
                <a:latin typeface="Cambria"/>
                <a:cs typeface="Cambria"/>
              </a:endParaRPr>
            </a:p>
          </p:txBody>
        </p:sp>
        <p:pic>
          <p:nvPicPr>
            <p:cNvPr id="20" name="Picture 3" descr="C:\Users\KolesnikovaDR\Documents\картинки рабочие\логотип.jpg"/>
            <p:cNvPicPr>
              <a:picLocks noChangeAspect="1" noChangeArrowheads="1"/>
            </p:cNvPicPr>
            <p:nvPr/>
          </p:nvPicPr>
          <p:blipFill>
            <a:blip r:embed="rId2"/>
            <a:stretch/>
          </p:blipFill>
          <p:spPr bwMode="auto">
            <a:xfrm>
              <a:off x="0" y="0"/>
              <a:ext cx="1276349" cy="1276349"/>
            </a:xfrm>
            <a:prstGeom prst="rect">
              <a:avLst/>
            </a:prstGeom>
            <a:noFill/>
          </p:spPr>
        </p:pic>
      </p:grpSp>
      <p:pic>
        <p:nvPicPr>
          <p:cNvPr id="1028" name="Picture 4" descr="https://selskaya-ipoteka.com/wp-content/uploads/2020/11/logo_.jpg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7285763" y="287851"/>
            <a:ext cx="1534583" cy="130803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98376250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D232DA8-92DD-BB1F-BBB2-16BB70B9F733}" type="slidenum">
              <a:rPr lang="ru-RU"/>
              <a:t>2</a:t>
            </a:fld>
            <a:endParaRPr lang="ru-RU"/>
          </a:p>
        </p:txBody>
      </p:sp>
      <p:graphicFrame>
        <p:nvGraphicFramePr>
          <p:cNvPr id="2007518778" name="Схема 2007518777"/>
          <p:cNvGraphicFramePr>
            <a:graphicFrameLocks/>
          </p:cNvGraphicFramePr>
          <p:nvPr/>
        </p:nvGraphicFramePr>
        <p:xfrm>
          <a:off x="807775" y="1761069"/>
          <a:ext cx="7478888" cy="4985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49522091" name="TextBox 249522090"/>
          <p:cNvSpPr txBox="1"/>
          <p:nvPr/>
        </p:nvSpPr>
        <p:spPr bwMode="auto">
          <a:xfrm>
            <a:off x="547707" y="221744"/>
            <a:ext cx="8220450" cy="64043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spAutoFit/>
          </a:bodyPr>
          <a:lstStyle/>
          <a:p>
            <a:pPr algn="l">
              <a:defRPr/>
            </a:pPr>
            <a:r>
              <a:rPr lang="ru-RU" b="1">
                <a:solidFill>
                  <a:schemeClr val="tx2">
                    <a:lumMod val="75000"/>
                  </a:schemeClr>
                </a:solidFill>
                <a:latin typeface="Cambria"/>
              </a:rPr>
              <a:t>	</a:t>
            </a:r>
            <a:r>
              <a:rPr lang="ru-RU" sz="1800" b="1">
                <a:solidFill>
                  <a:schemeClr val="tx2">
                    <a:lumMod val="75000"/>
                  </a:schemeClr>
                </a:solidFill>
                <a:latin typeface="Cambria"/>
              </a:rPr>
              <a:t>Решения, принятые Правительством автономного округа,</a:t>
            </a:r>
            <a:endParaRPr sz="1800" b="1">
              <a:solidFill>
                <a:schemeClr val="tx2">
                  <a:lumMod val="75000"/>
                </a:schemeClr>
              </a:solidFill>
              <a:latin typeface="Cambria"/>
            </a:endParaRPr>
          </a:p>
          <a:p>
            <a:pPr algn="l">
              <a:defRPr/>
            </a:pPr>
            <a:r>
              <a:rPr lang="ru-RU" sz="1800" b="1">
                <a:solidFill>
                  <a:schemeClr val="tx2">
                    <a:lumMod val="75000"/>
                  </a:schemeClr>
                </a:solidFill>
                <a:latin typeface="Cambria"/>
              </a:rPr>
              <a:t>	по внесению изменений в региональные законодательство</a:t>
            </a:r>
            <a:endParaRPr/>
          </a:p>
        </p:txBody>
      </p:sp>
      <p:cxnSp>
        <p:nvCxnSpPr>
          <p:cNvPr id="1067467528" name="Прямая соединительная линия 5"/>
          <p:cNvCxnSpPr>
            <a:cxnSpLocks/>
          </p:cNvCxnSpPr>
          <p:nvPr/>
        </p:nvCxnSpPr>
        <p:spPr bwMode="auto">
          <a:xfrm>
            <a:off x="300911" y="861645"/>
            <a:ext cx="8712965" cy="0"/>
          </a:xfrm>
          <a:prstGeom prst="line">
            <a:avLst/>
          </a:prstGeom>
          <a:noFill/>
          <a:ln w="381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</p:cxnSp>
      <p:sp>
        <p:nvSpPr>
          <p:cNvPr id="1098769289" name="Заголовок 1"/>
          <p:cNvSpPr>
            <a:spLocks noGrp="1"/>
          </p:cNvSpPr>
          <p:nvPr>
            <p:ph type="title"/>
          </p:nvPr>
        </p:nvSpPr>
        <p:spPr bwMode="auto">
          <a:xfrm>
            <a:off x="547708" y="934860"/>
            <a:ext cx="7805208" cy="749652"/>
          </a:xfrm>
          <a:prstGeom prst="flowChartAlternateProcess">
            <a:avLst/>
          </a:prstGeom>
          <a:ln w="19049">
            <a:solidFill>
              <a:schemeClr val="tx2">
                <a:lumMod val="40000"/>
                <a:lumOff val="60000"/>
              </a:schemeClr>
            </a:solidFill>
            <a:prstDash val="solid"/>
          </a:ln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/>
          </a:bodyPr>
          <a:lstStyle/>
          <a:p>
            <a:pPr>
              <a:defRPr/>
            </a:pPr>
            <a:r>
              <a:rPr sz="1600" b="1">
                <a:solidFill>
                  <a:schemeClr val="tx2">
                    <a:lumMod val="75000"/>
                  </a:schemeClr>
                </a:solidFill>
                <a:latin typeface="Cambria"/>
                <a:cs typeface="Cambria"/>
              </a:rPr>
              <a:t>Распоряжение Правительства автономного округа</a:t>
            </a:r>
            <a:br>
              <a:rPr sz="1600" b="1">
                <a:solidFill>
                  <a:schemeClr val="tx2">
                    <a:lumMod val="75000"/>
                  </a:schemeClr>
                </a:solidFill>
                <a:latin typeface="Cambria"/>
                <a:cs typeface="Cambria"/>
              </a:rPr>
            </a:br>
            <a:r>
              <a:rPr sz="1600" b="1">
                <a:solidFill>
                  <a:schemeClr val="tx2">
                    <a:lumMod val="75000"/>
                  </a:schemeClr>
                </a:solidFill>
                <a:latin typeface="Cambria"/>
                <a:cs typeface="Cambria"/>
              </a:rPr>
              <a:t> от 5 апреля 2024 года № 149-рп</a:t>
            </a:r>
            <a:endParaRPr sz="1600"/>
          </a:p>
        </p:txBody>
      </p:sp>
      <p:sp>
        <p:nvSpPr>
          <p:cNvPr id="101090848" name="TextBox 101090847"/>
          <p:cNvSpPr txBox="1"/>
          <p:nvPr/>
        </p:nvSpPr>
        <p:spPr bwMode="auto">
          <a:xfrm>
            <a:off x="2051821" y="3365425"/>
            <a:ext cx="6298200" cy="8233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indent="449578" algn="l">
              <a:defRPr/>
            </a:pPr>
            <a:r>
              <a:rPr lang="ru-RU" sz="1200" b="0" i="0" u="none" strike="noStrike" cap="none" spc="0">
                <a:solidFill>
                  <a:schemeClr val="tx2">
                    <a:lumMod val="75000"/>
                  </a:schemeClr>
                </a:solidFill>
                <a:latin typeface="Cambria"/>
                <a:ea typeface="Arial Narrow"/>
                <a:cs typeface="Cambria"/>
              </a:rPr>
              <a:t>                                                                                                                                                             Закон автономного округа от 7 ноября 2006 года № 115-оз«О мерах социальной поддержки отдельных категорий граждан в Ханты-Мансийском автономном</a:t>
            </a:r>
            <a:br>
              <a:rPr lang="ru-RU" sz="1200" b="0" i="0" u="none" strike="noStrike" cap="none" spc="0">
                <a:solidFill>
                  <a:schemeClr val="tx2">
                    <a:lumMod val="75000"/>
                  </a:schemeClr>
                </a:solidFill>
                <a:latin typeface="Cambria"/>
                <a:ea typeface="Arial Narrow"/>
                <a:cs typeface="Cambria"/>
              </a:rPr>
            </a:br>
            <a:r>
              <a:rPr lang="ru-RU" sz="1200" b="0" i="0" u="none" strike="noStrike" cap="none" spc="0">
                <a:solidFill>
                  <a:schemeClr val="tx2">
                    <a:lumMod val="75000"/>
                  </a:schemeClr>
                </a:solidFill>
                <a:latin typeface="Cambria"/>
                <a:ea typeface="Arial Narrow"/>
                <a:cs typeface="Cambria"/>
              </a:rPr>
              <a:t>округе – Югре»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84625577" name="Заголовок 1"/>
          <p:cNvSpPr>
            <a:spLocks noGrp="1"/>
          </p:cNvSpPr>
          <p:nvPr>
            <p:ph type="title"/>
          </p:nvPr>
        </p:nvSpPr>
        <p:spPr bwMode="auto">
          <a:xfrm>
            <a:off x="300910" y="176388"/>
            <a:ext cx="8712965" cy="1093610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/>
          </a:bodyPr>
          <a:lstStyle>
            <a:lvl1pPr>
              <a:defRPr/>
            </a:lvl1pPr>
          </a:lstStyle>
          <a:p>
            <a:pPr>
              <a:defRPr/>
            </a:pPr>
            <a:r>
              <a:rPr lang="ru-RU" sz="1600" b="1" i="0" u="none" strike="noStrike" cap="none" spc="0">
                <a:solidFill>
                  <a:schemeClr val="tx2">
                    <a:lumMod val="75000"/>
                  </a:schemeClr>
                </a:solidFill>
                <a:latin typeface="Cambria"/>
                <a:ea typeface="Arial Narrow"/>
                <a:cs typeface="Cambria"/>
              </a:rPr>
              <a:t>Закон автономного округа от 7 июля 2004 года № 45-оз </a:t>
            </a:r>
            <a:r>
              <a:rPr lang="ru-RU" sz="1600" b="1" i="0" u="none" strike="noStrike" cap="none" spc="0">
                <a:solidFill>
                  <a:schemeClr val="tx2">
                    <a:lumMod val="75000"/>
                  </a:schemeClr>
                </a:solidFill>
                <a:latin typeface="Cambria"/>
                <a:ea typeface="Cambria"/>
                <a:cs typeface="Cambria"/>
              </a:rPr>
              <a:t>«</a:t>
            </a:r>
            <a:r>
              <a:rPr lang="ru-RU" sz="1600" b="1" i="0" u="none" strike="noStrike" cap="none" spc="0">
                <a:solidFill>
                  <a:schemeClr val="tx2">
                    <a:lumMod val="75000"/>
                  </a:schemeClr>
                </a:solidFill>
                <a:highlight>
                  <a:srgbClr val="FFFFFF"/>
                </a:highlight>
                <a:latin typeface="Cambria"/>
                <a:ea typeface="Cambria"/>
                <a:cs typeface="Cambria"/>
              </a:rPr>
              <a:t>О поддержке семьи, материнства, отцовства и детства в Ханты-Мансийском автономном округе – Югре</a:t>
            </a:r>
            <a:r>
              <a:rPr lang="ru-RU" sz="1600" b="1" i="0" u="none" strike="noStrike" cap="none" spc="0">
                <a:solidFill>
                  <a:schemeClr val="tx2">
                    <a:lumMod val="75000"/>
                  </a:schemeClr>
                </a:solidFill>
                <a:latin typeface="Cambria"/>
                <a:ea typeface="Cambria"/>
                <a:cs typeface="Cambria"/>
              </a:rPr>
              <a:t>»</a:t>
            </a:r>
            <a:r>
              <a:rPr lang="ru-RU" sz="1800" b="1" i="0" u="none" strike="noStrike" cap="none" spc="0">
                <a:solidFill>
                  <a:schemeClr val="tx2">
                    <a:lumMod val="75000"/>
                  </a:schemeClr>
                </a:solidFill>
                <a:latin typeface="Cambria"/>
                <a:ea typeface="Arial Narrow"/>
                <a:cs typeface="Cambria"/>
              </a:rPr>
              <a:t/>
            </a:r>
            <a:br>
              <a:rPr lang="ru-RU" sz="1800" b="1" i="0" u="none" strike="noStrike" cap="none" spc="0">
                <a:solidFill>
                  <a:schemeClr val="tx2">
                    <a:lumMod val="75000"/>
                  </a:schemeClr>
                </a:solidFill>
                <a:latin typeface="Cambria"/>
                <a:ea typeface="Arial Narrow"/>
                <a:cs typeface="Cambria"/>
              </a:rPr>
            </a:br>
            <a:r>
              <a:rPr lang="ru-RU" sz="1800" b="1" i="0" u="none" strike="noStrike" cap="none" spc="0">
                <a:solidFill>
                  <a:schemeClr val="tx2">
                    <a:lumMod val="75000"/>
                  </a:schemeClr>
                </a:solidFill>
                <a:latin typeface="Cambria"/>
                <a:ea typeface="Arial Narrow"/>
                <a:cs typeface="Cambria"/>
              </a:rPr>
              <a:t>           	  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1521612318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5BADA57-CBEA-0C26-0A17-0421A9E823C9}" type="slidenum">
              <a:rPr lang="ru-RU"/>
              <a:t>3</a:t>
            </a:fld>
            <a:endParaRPr lang="ru-RU"/>
          </a:p>
        </p:txBody>
      </p:sp>
      <p:graphicFrame>
        <p:nvGraphicFramePr>
          <p:cNvPr id="959315785" name="Таблица 959315784"/>
          <p:cNvGraphicFramePr>
            <a:graphicFrameLocks/>
          </p:cNvGraphicFramePr>
          <p:nvPr/>
        </p:nvGraphicFramePr>
        <p:xfrm>
          <a:off x="161144" y="883427"/>
          <a:ext cx="9022289" cy="5315479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37417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270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1" i="0" u="none" strike="noStrike" cap="none" spc="0">
                          <a:solidFill>
                            <a:schemeClr val="bg1"/>
                          </a:solidFill>
                          <a:latin typeface="Cambria"/>
                          <a:ea typeface="Cambria"/>
                          <a:cs typeface="Cambria"/>
                        </a:rPr>
                        <a:t>Положения Указа Президента РФ</a:t>
                      </a:r>
                      <a:endParaRPr sz="1400" b="1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>
                    <a:lnR w="12699" algn="ctr">
                      <a:solidFill>
                        <a:schemeClr val="accent5">
                          <a:lumMod val="75000"/>
                        </a:schemeClr>
                      </a:solidFill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1" i="0" u="none" strike="noStrike" cap="none" spc="0">
                          <a:solidFill>
                            <a:schemeClr val="bg1"/>
                          </a:solidFill>
                          <a:latin typeface="Cambria"/>
                          <a:ea typeface="Cambria"/>
                          <a:cs typeface="Cambria"/>
                        </a:rPr>
                        <a:t>Положения регионального  законодательства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anchor="ctr">
                    <a:lnL w="12699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9" algn="ctr">
                      <a:solidFill>
                        <a:schemeClr val="accent5">
                          <a:lumMod val="75000"/>
                        </a:schemeClr>
                      </a:solidFill>
                    </a:lnR>
                    <a:lnT w="12699" algn="ctr">
                      <a:solidFill>
                        <a:schemeClr val="accent5">
                          <a:lumMod val="75000"/>
                        </a:schemeClr>
                      </a:solidFill>
                    </a:lnT>
                    <a:lnB w="12699" algn="ctr">
                      <a:solidFill>
                        <a:schemeClr val="accent5">
                          <a:lumMod val="75000"/>
                        </a:schemeClr>
                      </a:solidFill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90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sz="1400">
                          <a:latin typeface="Cambria"/>
                          <a:cs typeface="Cambria"/>
                        </a:rPr>
                        <a:t>     </a:t>
                      </a:r>
                      <a:r>
                        <a:rPr lang="ru-RU" sz="1400" b="1" i="0" u="none" strike="noStrike" cap="none" spc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"/>
                          <a:ea typeface="Cambria"/>
                          <a:cs typeface="Cambria"/>
                        </a:rPr>
                        <a:t>7 мер социальной поддержки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anchor="ctr">
                    <a:lnR w="12699" algn="ctr">
                      <a:solidFill>
                        <a:schemeClr val="accent5">
                          <a:lumMod val="75000"/>
                        </a:schemeClr>
                      </a:solidFill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sz="1400">
                          <a:latin typeface="Cambria"/>
                          <a:cs typeface="Cambria"/>
                        </a:rPr>
                        <a:t>      </a:t>
                      </a:r>
                      <a:r>
                        <a:rPr lang="ru-RU" sz="1400" b="1" i="0" u="none" strike="noStrike" cap="none" spc="0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</a:rPr>
                        <a:t>  </a:t>
                      </a:r>
                      <a:r>
                        <a:rPr lang="ru-RU" sz="1400" b="1" i="0" u="none" strike="noStrike" cap="none" spc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"/>
                          <a:ea typeface="Cambria"/>
                          <a:cs typeface="Cambria"/>
                        </a:rPr>
                        <a:t>11 мер социальной поддержки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anchor="ctr">
                    <a:lnL w="12699" algn="ctr">
                      <a:solidFill>
                        <a:schemeClr val="accent5">
                          <a:lumMod val="75000"/>
                        </a:schemeClr>
                      </a:solidFill>
                    </a:lnL>
                    <a:lnR w="12699" algn="ctr">
                      <a:solidFill>
                        <a:schemeClr val="accent5">
                          <a:lumMod val="75000"/>
                        </a:schemeClr>
                      </a:solidFill>
                    </a:lnR>
                    <a:lnT w="12699" algn="ctr">
                      <a:solidFill>
                        <a:schemeClr val="accent5">
                          <a:lumMod val="75000"/>
                        </a:schemeClr>
                      </a:solidFill>
                    </a:lnT>
                    <a:lnB w="12699" algn="ctr">
                      <a:solidFill>
                        <a:schemeClr val="accent5">
                          <a:lumMod val="75000"/>
                        </a:schemeClr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171">
                <a:tc>
                  <a:txBody>
                    <a:bodyPr/>
                    <a:lstStyle/>
                    <a:p>
                      <a:pPr marL="195764" indent="-195764">
                        <a:buAutoNum type="arabicPeriod"/>
                        <a:defRPr/>
                      </a:pP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Cambria"/>
                        </a:rPr>
                        <a:t>бесплатное обеспечение детей </a:t>
                      </a:r>
                      <a:r>
                        <a:rPr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Cambria"/>
                        </a:rPr>
                        <a:t>до 6 лет</a:t>
                      </a: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Cambria"/>
                        </a:rPr>
                        <a:t> лекарствами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>
                    <a:lnR w="12699" algn="ctr">
                      <a:solidFill>
                        <a:schemeClr val="accent5">
                          <a:lumMod val="75000"/>
                        </a:schemeClr>
                      </a:solidFill>
                    </a:lnR>
                  </a:tcPr>
                </a:tc>
                <a:tc>
                  <a:txBody>
                    <a:bodyPr/>
                    <a:lstStyle/>
                    <a:p>
                      <a:pPr marL="195764" indent="-195764" algn="l">
                        <a:buAutoNum type="arabicPeriod"/>
                        <a:defRPr/>
                      </a:pPr>
                      <a:r>
                        <a:rPr lang="en-US" sz="1000">
                          <a:latin typeface="Cambria"/>
                          <a:cs typeface="Cambria"/>
                        </a:rPr>
                        <a:t>                                                    </a:t>
                      </a:r>
                      <a:r>
                        <a:rPr lang="en-US" sz="1000" b="1">
                          <a:solidFill>
                            <a:srgbClr val="00B050"/>
                          </a:solidFill>
                          <a:latin typeface="Cambria"/>
                          <a:cs typeface="Cambria"/>
                        </a:rPr>
                        <a:t>       V</a:t>
                      </a:r>
                      <a:endParaRPr sz="1000" b="1">
                        <a:solidFill>
                          <a:srgbClr val="00B050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lnL w="12699" algn="ctr">
                      <a:solidFill>
                        <a:schemeClr val="accent5">
                          <a:lumMod val="75000"/>
                        </a:schemeClr>
                      </a:solidFill>
                    </a:lnL>
                    <a:lnR w="12699" algn="ctr">
                      <a:solidFill>
                        <a:schemeClr val="accent5">
                          <a:lumMod val="75000"/>
                        </a:schemeClr>
                      </a:solidFill>
                    </a:lnR>
                    <a:lnT w="12699" algn="ctr">
                      <a:solidFill>
                        <a:schemeClr val="accent5">
                          <a:lumMod val="75000"/>
                        </a:schemeClr>
                      </a:solidFill>
                    </a:lnT>
                    <a:lnB w="12699" algn="ctr">
                      <a:solidFill>
                        <a:schemeClr val="accent5">
                          <a:lumMod val="75000"/>
                        </a:schemeClr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1929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sz="1000">
                          <a:latin typeface="Cambria"/>
                          <a:cs typeface="Cambria"/>
                        </a:rPr>
                        <a:t>2. </a:t>
                      </a:r>
                      <a:r>
                        <a:rPr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Cambria"/>
                        </a:rPr>
                        <a:t>предоставление обучающимся общеобразовательных организаций бесплатного проезда автомобильным транспортом (за исключением такси) в городском и пригородном сообщении, городским наземным электрическим транспортом и метрополитеном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>
                    <a:lnR w="12699" algn="ctr">
                      <a:solidFill>
                        <a:schemeClr val="accent5">
                          <a:lumMod val="75000"/>
                        </a:schemeClr>
                      </a:solidFill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000" b="0" i="0" u="none" strike="noStrike" cap="none" spc="0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</a:rPr>
                        <a:t>2.  </a:t>
                      </a: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Cambria"/>
                        </a:rPr>
                        <a:t>предоставляется </a:t>
                      </a:r>
                      <a:r>
                        <a:rPr sz="1000" b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Cambria"/>
                        </a:rPr>
                        <a:t>ежемесячная денежная </a:t>
                      </a: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Cambria"/>
                        </a:rPr>
                        <a:t>выплата на проезд:</a:t>
                      </a:r>
                      <a:b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Cambria"/>
                        </a:rPr>
                      </a:b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Cambria"/>
                        </a:rPr>
                        <a:t> 592 рубля на каждого дошкольника;   </a:t>
                      </a:r>
                      <a:b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Cambria"/>
                        </a:rPr>
                      </a:b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Cambria"/>
                        </a:rPr>
                        <a:t> 1 300 рублей на каждого школьника;</a:t>
                      </a:r>
                      <a:endParaRPr sz="1000" b="0">
                        <a:solidFill>
                          <a:srgbClr val="000000"/>
                        </a:solidFill>
                        <a:latin typeface="Cambria"/>
                        <a:cs typeface="Cambria"/>
                      </a:endParaRPr>
                    </a:p>
                    <a:p>
                      <a:pPr>
                        <a:defRPr/>
                      </a:pP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Cambria"/>
                        </a:rPr>
                        <a:t>1 300 рублей на каждого студента в возрасте до 24 лет, не вступившего в брак </a:t>
                      </a:r>
                      <a:r>
                        <a:rPr lang="ru-RU" sz="1000" b="1" i="0" u="none" strike="noStrike" cap="none" spc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Cambria"/>
                        </a:rPr>
                        <a:t>(мера продлена до 31 декабря 2026 года)</a:t>
                      </a:r>
                      <a:endParaRPr sz="1000" b="1">
                        <a:latin typeface="Cambria"/>
                        <a:cs typeface="Cambria"/>
                      </a:endParaRPr>
                    </a:p>
                  </a:txBody>
                  <a:tcPr>
                    <a:lnL w="12699" algn="ctr">
                      <a:solidFill>
                        <a:schemeClr val="accent5">
                          <a:lumMod val="75000"/>
                        </a:schemeClr>
                      </a:solidFill>
                    </a:lnL>
                    <a:lnR w="12699" algn="ctr">
                      <a:solidFill>
                        <a:schemeClr val="accent5">
                          <a:lumMod val="75000"/>
                        </a:schemeClr>
                      </a:solidFill>
                    </a:lnR>
                    <a:lnT w="12699" algn="ctr">
                      <a:solidFill>
                        <a:schemeClr val="accent5">
                          <a:lumMod val="75000"/>
                        </a:schemeClr>
                      </a:solidFill>
                    </a:lnT>
                    <a:lnB w="12699" algn="ctr">
                      <a:solidFill>
                        <a:schemeClr val="accent5">
                          <a:lumMod val="75000"/>
                        </a:schemeClr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440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sz="1000">
                          <a:latin typeface="Cambria"/>
                          <a:cs typeface="Cambria"/>
                        </a:rPr>
                        <a:t>3. </a:t>
                      </a:r>
                      <a:r>
                        <a:rPr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Cambria"/>
                        </a:rPr>
                        <a:t>предоставление бесплатного питания обучающимся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>
                    <a:lnR w="12699" algn="ctr">
                      <a:solidFill>
                        <a:schemeClr val="accent5">
                          <a:lumMod val="75000"/>
                        </a:schemeClr>
                      </a:solidFill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sz="1000">
                          <a:latin typeface="Cambria"/>
                          <a:cs typeface="Cambria"/>
                        </a:rPr>
                        <a:t>3.</a:t>
                      </a:r>
                      <a:r>
                        <a:rPr lang="en-US" sz="1000">
                          <a:latin typeface="Cambria"/>
                          <a:cs typeface="Cambria"/>
                        </a:rPr>
                        <a:t>                                         </a:t>
                      </a:r>
                      <a:r>
                        <a:rPr lang="en-US" sz="1000" b="1" i="0" u="none" strike="noStrike" cap="none" spc="0">
                          <a:solidFill>
                            <a:srgbClr val="00B050"/>
                          </a:solidFill>
                          <a:latin typeface="Cambria"/>
                          <a:ea typeface="Cambria"/>
                          <a:cs typeface="Cambria"/>
                        </a:rPr>
                        <a:t>                      V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>
                    <a:lnL w="12699" algn="ctr">
                      <a:solidFill>
                        <a:schemeClr val="accent5">
                          <a:lumMod val="75000"/>
                        </a:schemeClr>
                      </a:solidFill>
                    </a:lnL>
                    <a:lnR w="12699" algn="ctr">
                      <a:solidFill>
                        <a:schemeClr val="accent5">
                          <a:lumMod val="75000"/>
                        </a:schemeClr>
                      </a:solidFill>
                    </a:lnR>
                    <a:lnT w="12699" algn="ctr">
                      <a:solidFill>
                        <a:schemeClr val="accent5">
                          <a:lumMod val="75000"/>
                        </a:schemeClr>
                      </a:solidFill>
                    </a:lnT>
                    <a:lnB w="12699" algn="ctr">
                      <a:solidFill>
                        <a:schemeClr val="accent5">
                          <a:lumMod val="75000"/>
                        </a:schemeClr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458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sz="1000">
                          <a:latin typeface="Cambria"/>
                          <a:cs typeface="Cambria"/>
                        </a:rPr>
                        <a:t>4. </a:t>
                      </a:r>
                      <a:r>
                        <a:rPr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Cambria"/>
                        </a:rPr>
                        <a:t>обеспечение обучающихся школьной формой 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>
                    <a:lnR w="12699" algn="ctr">
                      <a:solidFill>
                        <a:schemeClr val="accent5">
                          <a:lumMod val="75000"/>
                        </a:schemeClr>
                      </a:solidFill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000" b="0" i="0" u="none" strike="noStrike" cap="none" spc="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  <a:latin typeface="Cambria"/>
                          <a:ea typeface="Cambria"/>
                          <a:cs typeface="Cambria"/>
                        </a:rPr>
                        <a:t>4. </a:t>
                      </a:r>
                      <a:r>
                        <a:rPr lang="ru-RU" sz="1000" b="0" i="0" u="none" strike="noStrike" cap="none" spc="0">
                          <a:solidFill>
                            <a:srgbClr val="000000"/>
                          </a:solidFill>
                          <a:highlight>
                            <a:srgbClr val="FFFFFF"/>
                          </a:highlight>
                          <a:latin typeface="Cambria"/>
                          <a:ea typeface="Times New Roman"/>
                          <a:cs typeface="Cambria"/>
                        </a:rPr>
                        <a:t>единовременное пособие для подготовки ребенка (детей) из многодетной семьи к началу учебного года в размере 7 500 рублей</a:t>
                      </a:r>
                      <a:endParaRPr sz="1000">
                        <a:solidFill>
                          <a:srgbClr val="000000"/>
                        </a:solidFill>
                        <a:highlight>
                          <a:srgbClr val="FFFFFF"/>
                        </a:highlight>
                        <a:latin typeface="Cambria"/>
                        <a:cs typeface="Cambria"/>
                      </a:endParaRPr>
                    </a:p>
                  </a:txBody>
                  <a:tcPr>
                    <a:lnL w="12699" algn="ctr">
                      <a:solidFill>
                        <a:schemeClr val="accent5">
                          <a:lumMod val="75000"/>
                        </a:schemeClr>
                      </a:solidFill>
                    </a:lnL>
                    <a:lnR w="12699" algn="ctr">
                      <a:solidFill>
                        <a:schemeClr val="accent5">
                          <a:lumMod val="75000"/>
                        </a:schemeClr>
                      </a:solidFill>
                    </a:lnR>
                    <a:lnT w="12699" algn="ctr">
                      <a:solidFill>
                        <a:schemeClr val="accent5">
                          <a:lumMod val="75000"/>
                        </a:schemeClr>
                      </a:solidFill>
                    </a:lnT>
                    <a:lnB w="12699" algn="ctr">
                      <a:solidFill>
                        <a:schemeClr val="accent5">
                          <a:lumMod val="75000"/>
                        </a:schemeClr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3440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sz="1000">
                          <a:latin typeface="Cambria"/>
                          <a:cs typeface="Cambria"/>
                        </a:rPr>
                        <a:t>5. </a:t>
                      </a:r>
                      <a:r>
                        <a:rPr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Cambria"/>
                        </a:rPr>
                        <a:t>прием детей в ДОУ в первоочередном порядке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>
                    <a:lnR w="12699" algn="ctr">
                      <a:solidFill>
                        <a:schemeClr val="accent5">
                          <a:lumMod val="75000"/>
                        </a:schemeClr>
                      </a:solidFill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sz="1000">
                          <a:latin typeface="Cambria"/>
                          <a:cs typeface="Cambria"/>
                        </a:rPr>
                        <a:t>5.</a:t>
                      </a:r>
                      <a:r>
                        <a:rPr lang="en-US" sz="1000" b="1" i="0" u="none" strike="noStrike" cap="none" spc="0">
                          <a:solidFill>
                            <a:srgbClr val="00B050"/>
                          </a:solidFill>
                          <a:latin typeface="Cambria"/>
                          <a:ea typeface="Cambria"/>
                          <a:cs typeface="Cambria"/>
                        </a:rPr>
                        <a:t>                                                               V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>
                    <a:lnL w="12699" algn="ctr">
                      <a:solidFill>
                        <a:schemeClr val="accent5">
                          <a:lumMod val="75000"/>
                        </a:schemeClr>
                      </a:solidFill>
                    </a:lnL>
                    <a:lnR w="12699" algn="ctr">
                      <a:solidFill>
                        <a:schemeClr val="accent5">
                          <a:lumMod val="75000"/>
                        </a:schemeClr>
                      </a:solidFill>
                    </a:lnR>
                    <a:lnT w="12699" algn="ctr">
                      <a:solidFill>
                        <a:schemeClr val="accent5">
                          <a:lumMod val="75000"/>
                        </a:schemeClr>
                      </a:solidFill>
                    </a:lnT>
                    <a:lnB w="12699" algn="ctr">
                      <a:solidFill>
                        <a:schemeClr val="accent5">
                          <a:lumMod val="75000"/>
                        </a:schemeClr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8350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sz="1000">
                          <a:latin typeface="Cambria"/>
                          <a:cs typeface="Cambria"/>
                        </a:rPr>
                        <a:t>6. </a:t>
                      </a:r>
                      <a:r>
                        <a:rPr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Cambria"/>
                        </a:rPr>
                        <a:t>предоставление льгот по</a:t>
                      </a:r>
                      <a:r>
                        <a:rPr sz="1000" b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Cambria"/>
                        </a:rPr>
                        <a:t> оплате жилья и комму</a:t>
                      </a:r>
                      <a:r>
                        <a:rPr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Cambria"/>
                        </a:rPr>
                        <a:t>нальных  услуг в размере не ниже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Cambria"/>
                        </a:rPr>
                        <a:t> </a:t>
                      </a:r>
                      <a:r>
                        <a:rPr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Cambria"/>
                        </a:rPr>
                        <a:t>30%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>
                    <a:lnR w="12699" algn="ctr">
                      <a:solidFill>
                        <a:schemeClr val="accent5">
                          <a:lumMod val="75000"/>
                        </a:schemeClr>
                      </a:solidFill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sz="1000">
                          <a:latin typeface="Cambria"/>
                          <a:cs typeface="Cambria"/>
                        </a:rPr>
                        <a:t>6</a:t>
                      </a:r>
                      <a:r>
                        <a:rPr sz="1000">
                          <a:highlight>
                            <a:srgbClr val="FFFFFF"/>
                          </a:highlight>
                          <a:latin typeface="Cambria"/>
                          <a:cs typeface="Cambria"/>
                        </a:rPr>
                        <a:t>. </a:t>
                      </a:r>
                      <a:r>
                        <a:rPr sz="1000" b="0" i="0" u="none">
                          <a:solidFill>
                            <a:srgbClr val="000000"/>
                          </a:solidFill>
                          <a:highlight>
                            <a:srgbClr val="FFFFFF"/>
                          </a:highlight>
                          <a:latin typeface="Cambria"/>
                          <a:ea typeface="Times New Roman"/>
                          <a:cs typeface="Cambria"/>
                        </a:rPr>
                        <a:t>компенсация расходов 45% на оплату жилого помещения и коммунальных услуг (расчет по фактическим затратам, но не более нормативов и тарифов)</a:t>
                      </a:r>
                      <a:endParaRPr sz="1000" b="0" i="0" u="none">
                        <a:highlight>
                          <a:srgbClr val="FFFFFF"/>
                        </a:highlight>
                        <a:latin typeface="Cambria"/>
                        <a:cs typeface="Cambria"/>
                      </a:endParaRPr>
                    </a:p>
                  </a:txBody>
                  <a:tcPr>
                    <a:lnL w="12699" algn="ctr">
                      <a:solidFill>
                        <a:schemeClr val="accent5">
                          <a:lumMod val="75000"/>
                        </a:schemeClr>
                      </a:solidFill>
                    </a:lnL>
                    <a:lnR w="12699" algn="ctr">
                      <a:solidFill>
                        <a:schemeClr val="accent5">
                          <a:lumMod val="75000"/>
                        </a:schemeClr>
                      </a:solidFill>
                    </a:lnR>
                    <a:lnT w="12699" algn="ctr">
                      <a:solidFill>
                        <a:schemeClr val="accent5">
                          <a:lumMod val="75000"/>
                        </a:schemeClr>
                      </a:solidFill>
                    </a:lnT>
                    <a:lnB w="12699" algn="ctr">
                      <a:solidFill>
                        <a:schemeClr val="accent5">
                          <a:lumMod val="75000"/>
                        </a:schemeClr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78001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sz="1000">
                          <a:latin typeface="Cambria"/>
                          <a:cs typeface="Cambria"/>
                        </a:rPr>
                        <a:t>7. </a:t>
                      </a:r>
                      <a:r>
                        <a:rPr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Cambria"/>
                        </a:rPr>
                        <a:t>содействие в улучшении жилищных условий и предоставлении земельных участков, обеспеченных необходимыми объектами инфраструктуры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>
                    <a:lnR w="12699" algn="ctr">
                      <a:solidFill>
                        <a:schemeClr val="accent5">
                          <a:lumMod val="75000"/>
                        </a:schemeClr>
                      </a:solidFill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Cambria"/>
                        </a:rPr>
                        <a:t>7. </a:t>
                      </a:r>
                      <a:r>
                        <a:rPr sz="1000">
                          <a:solidFill>
                            <a:srgbClr val="000000"/>
                          </a:solidFill>
                          <a:highlight>
                            <a:srgbClr val="FFFFFF"/>
                          </a:highlight>
                          <a:latin typeface="Cambria"/>
                          <a:ea typeface="Times New Roman"/>
                          <a:cs typeface="Cambria"/>
                        </a:rPr>
                        <a:t>бесплатное предоставления земельных участков для ИЖС; </a:t>
                      </a:r>
                      <a:endParaRPr sz="1000">
                        <a:solidFill>
                          <a:srgbClr val="000000"/>
                        </a:solidFill>
                        <a:highlight>
                          <a:srgbClr val="FFFFFF"/>
                        </a:highlight>
                        <a:latin typeface="Cambria"/>
                        <a:cs typeface="Cambria"/>
                      </a:endParaRPr>
                    </a:p>
                    <a:p>
                      <a:pPr>
                        <a:defRPr/>
                      </a:pPr>
                      <a:r>
                        <a:rPr sz="1000">
                          <a:solidFill>
                            <a:srgbClr val="000000"/>
                          </a:solidFill>
                          <a:highlight>
                            <a:srgbClr val="FFFFFF"/>
                          </a:highlight>
                          <a:latin typeface="Cambria"/>
                          <a:ea typeface="Times New Roman"/>
                          <a:cs typeface="Cambria"/>
                        </a:rPr>
                        <a:t> социальная поддержка по обеспечению жилыми помещениями взамен предоставления земельного участка </a:t>
                      </a:r>
                      <a:endParaRPr sz="1000">
                        <a:highlight>
                          <a:srgbClr val="FFFFFF"/>
                        </a:highlight>
                        <a:latin typeface="Cambria"/>
                        <a:cs typeface="Cambria"/>
                      </a:endParaRPr>
                    </a:p>
                  </a:txBody>
                  <a:tcPr>
                    <a:lnL w="12699" algn="ctr">
                      <a:solidFill>
                        <a:schemeClr val="accent5">
                          <a:lumMod val="75000"/>
                        </a:schemeClr>
                      </a:solidFill>
                    </a:lnL>
                    <a:lnR w="12699" algn="ctr">
                      <a:solidFill>
                        <a:schemeClr val="accent5">
                          <a:lumMod val="75000"/>
                        </a:schemeClr>
                      </a:solidFill>
                    </a:lnR>
                    <a:lnT w="12699" algn="ctr">
                      <a:solidFill>
                        <a:schemeClr val="accent5">
                          <a:lumMod val="75000"/>
                        </a:schemeClr>
                      </a:solidFill>
                    </a:lnT>
                    <a:lnB w="12699" algn="ctr">
                      <a:solidFill>
                        <a:schemeClr val="accent5">
                          <a:lumMod val="75000"/>
                        </a:schemeClr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440">
                <a:tc rowSpan="4">
                  <a:txBody>
                    <a:bodyPr/>
                    <a:lstStyle/>
                    <a:p>
                      <a:pPr>
                        <a:defRPr/>
                      </a:pPr>
                      <a:r>
                        <a:rPr sz="1000">
                          <a:latin typeface="Cambria"/>
                          <a:cs typeface="Cambria"/>
                        </a:rPr>
                        <a:t>                                                             </a:t>
                      </a:r>
                    </a:p>
                  </a:txBody>
                  <a:tcPr>
                    <a:lnR w="12699" algn="ctr">
                      <a:solidFill>
                        <a:schemeClr val="accent5">
                          <a:lumMod val="75000"/>
                        </a:schemeClr>
                      </a:solidFill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sz="1000" b="1">
                          <a:latin typeface="Cambria"/>
                          <a:cs typeface="Cambria"/>
                        </a:rPr>
                        <a:t>8. </a:t>
                      </a:r>
                      <a:r>
                        <a:rPr sz="1000" b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Cambria"/>
                        </a:rPr>
                        <a:t>Ю</a:t>
                      </a:r>
                      <a:r>
                        <a:rPr sz="1000" b="1">
                          <a:solidFill>
                            <a:srgbClr val="000000"/>
                          </a:solidFill>
                          <a:highlight>
                            <a:srgbClr val="FFFFFF"/>
                          </a:highlight>
                          <a:latin typeface="Cambria"/>
                          <a:ea typeface="Times New Roman"/>
                          <a:cs typeface="Cambria"/>
                        </a:rPr>
                        <a:t>горский семейный капитал</a:t>
                      </a:r>
                      <a:endParaRPr sz="1000" b="1">
                        <a:highlight>
                          <a:srgbClr val="FFFFFF"/>
                        </a:highlight>
                        <a:latin typeface="Cambria"/>
                        <a:cs typeface="Cambria"/>
                      </a:endParaRPr>
                    </a:p>
                  </a:txBody>
                  <a:tcPr>
                    <a:lnL w="12699" algn="ctr">
                      <a:solidFill>
                        <a:schemeClr val="accent5">
                          <a:lumMod val="75000"/>
                        </a:schemeClr>
                      </a:solidFill>
                    </a:lnL>
                    <a:lnR w="12699" algn="ctr">
                      <a:solidFill>
                        <a:schemeClr val="accent5">
                          <a:lumMod val="75000"/>
                        </a:schemeClr>
                      </a:solidFill>
                    </a:lnR>
                    <a:lnT w="12699" algn="ctr">
                      <a:solidFill>
                        <a:schemeClr val="accent5">
                          <a:lumMod val="75000"/>
                        </a:schemeClr>
                      </a:solidFill>
                    </a:lnT>
                    <a:lnB w="12699" algn="ctr">
                      <a:solidFill>
                        <a:schemeClr val="accent5">
                          <a:lumMod val="75000"/>
                        </a:schemeClr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005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>
                    <a:lnR w="12699" algn="ctr">
                      <a:solidFill>
                        <a:schemeClr val="accent5">
                          <a:lumMod val="75000"/>
                        </a:schemeClr>
                      </a:solidFill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sz="1000" b="1">
                          <a:latin typeface="Cambria"/>
                          <a:cs typeface="Cambria"/>
                        </a:rPr>
                        <a:t>9. </a:t>
                      </a:r>
                      <a:r>
                        <a:rPr sz="1000" b="1">
                          <a:solidFill>
                            <a:srgbClr val="000000"/>
                          </a:solidFill>
                          <a:highlight>
                            <a:srgbClr val="FFFFFF"/>
                          </a:highlight>
                          <a:latin typeface="Cambria"/>
                          <a:ea typeface="Times New Roman"/>
                          <a:cs typeface="Cambria"/>
                        </a:rPr>
                        <a:t>оплата газификации жилых домов (квартир)</a:t>
                      </a:r>
                      <a:endParaRPr sz="1000" b="1">
                        <a:latin typeface="Cambria"/>
                        <a:cs typeface="Cambria"/>
                      </a:endParaRPr>
                    </a:p>
                  </a:txBody>
                  <a:tcPr>
                    <a:lnL w="12699" algn="ctr">
                      <a:solidFill>
                        <a:schemeClr val="accent5">
                          <a:lumMod val="75000"/>
                        </a:schemeClr>
                      </a:solidFill>
                    </a:lnL>
                    <a:lnR w="12699" algn="ctr">
                      <a:solidFill>
                        <a:schemeClr val="accent5">
                          <a:lumMod val="75000"/>
                        </a:schemeClr>
                      </a:solidFill>
                    </a:lnR>
                    <a:lnT w="12699" algn="ctr">
                      <a:solidFill>
                        <a:schemeClr val="accent5">
                          <a:lumMod val="75000"/>
                        </a:schemeClr>
                      </a:solidFill>
                    </a:lnT>
                    <a:lnB w="12699" algn="ctr">
                      <a:solidFill>
                        <a:schemeClr val="accent5">
                          <a:lumMod val="75000"/>
                        </a:schemeClr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33434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>
                    <a:lnR w="12699" algn="ctr">
                      <a:solidFill>
                        <a:schemeClr val="accent5">
                          <a:lumMod val="75000"/>
                        </a:schemeClr>
                      </a:solidFill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sz="1000" b="1">
                          <a:latin typeface="Cambria"/>
                          <a:cs typeface="Cambria"/>
                        </a:rPr>
                        <a:t>10. </a:t>
                      </a:r>
                      <a:r>
                        <a:rPr sz="1000" b="1">
                          <a:solidFill>
                            <a:srgbClr val="000000"/>
                          </a:solidFill>
                          <a:highlight>
                            <a:srgbClr val="FFFFFF"/>
                          </a:highlight>
                          <a:latin typeface="Cambria"/>
                          <a:ea typeface="Times New Roman"/>
                          <a:cs typeface="Cambria"/>
                        </a:rPr>
                        <a:t>компенсация стоимости платного обучения детей по образовательным программам среднего проф.образования в размере 50%, но не более 40 тыс.руб.</a:t>
                      </a:r>
                      <a:endParaRPr sz="1000" b="1">
                        <a:latin typeface="Cambria"/>
                        <a:cs typeface="Cambria"/>
                      </a:endParaRPr>
                    </a:p>
                  </a:txBody>
                  <a:tcPr>
                    <a:lnL w="12699" algn="ctr">
                      <a:solidFill>
                        <a:schemeClr val="accent5">
                          <a:lumMod val="75000"/>
                        </a:schemeClr>
                      </a:solidFill>
                    </a:lnL>
                    <a:lnR w="12699" algn="ctr">
                      <a:solidFill>
                        <a:schemeClr val="accent5">
                          <a:lumMod val="75000"/>
                        </a:schemeClr>
                      </a:solidFill>
                    </a:lnR>
                    <a:lnT w="12699" algn="ctr">
                      <a:solidFill>
                        <a:schemeClr val="accent5">
                          <a:lumMod val="75000"/>
                        </a:schemeClr>
                      </a:solidFill>
                    </a:lnT>
                    <a:lnB w="12699" algn="ctr">
                      <a:solidFill>
                        <a:schemeClr val="accent5">
                          <a:lumMod val="75000"/>
                        </a:schemeClr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22066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>
                    <a:lnR w="12699" algn="ctr">
                      <a:solidFill>
                        <a:schemeClr val="accent5">
                          <a:lumMod val="75000"/>
                        </a:schemeClr>
                      </a:solidFill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sz="1000" b="1">
                          <a:latin typeface="Cambria"/>
                          <a:cs typeface="Cambria"/>
                        </a:rPr>
                        <a:t>11. </a:t>
                      </a:r>
                      <a:r>
                        <a:rPr sz="1000" b="1">
                          <a:solidFill>
                            <a:srgbClr val="000000"/>
                          </a:solidFill>
                          <a:highlight>
                            <a:srgbClr val="FFFFFF"/>
                          </a:highlight>
                          <a:latin typeface="Cambria"/>
                          <a:ea typeface="Times New Roman"/>
                          <a:cs typeface="Cambria"/>
                        </a:rPr>
                        <a:t>компенсация расходов на проезд к месту отдыха детям из многодетных семей по путевкам</a:t>
                      </a:r>
                      <a:endParaRPr sz="1000" b="1">
                        <a:latin typeface="Cambria"/>
                        <a:cs typeface="Cambria"/>
                      </a:endParaRPr>
                    </a:p>
                  </a:txBody>
                  <a:tcPr>
                    <a:lnL w="12699" algn="ctr">
                      <a:solidFill>
                        <a:schemeClr val="accent5">
                          <a:lumMod val="75000"/>
                        </a:schemeClr>
                      </a:solidFill>
                    </a:lnL>
                    <a:lnR w="12699" algn="ctr">
                      <a:solidFill>
                        <a:schemeClr val="accent5">
                          <a:lumMod val="75000"/>
                        </a:schemeClr>
                      </a:solidFill>
                    </a:lnR>
                    <a:lnT w="12699" algn="ctr">
                      <a:solidFill>
                        <a:schemeClr val="accent5">
                          <a:lumMod val="75000"/>
                        </a:schemeClr>
                      </a:solidFill>
                    </a:lnT>
                    <a:lnB w="12699" algn="ctr">
                      <a:solidFill>
                        <a:schemeClr val="accent5">
                          <a:lumMod val="75000"/>
                        </a:schemeClr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cxnSp>
        <p:nvCxnSpPr>
          <p:cNvPr id="2088286114" name="Прямая соединительная линия 5"/>
          <p:cNvCxnSpPr>
            <a:cxnSpLocks/>
            <a:endCxn id="1384625577" idx="3"/>
          </p:cNvCxnSpPr>
          <p:nvPr/>
        </p:nvCxnSpPr>
        <p:spPr bwMode="auto">
          <a:xfrm>
            <a:off x="161144" y="722833"/>
            <a:ext cx="8852730" cy="0"/>
          </a:xfrm>
          <a:prstGeom prst="line">
            <a:avLst/>
          </a:prstGeom>
          <a:noFill/>
          <a:ln w="381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</p:cxnSp>
      <p:sp>
        <p:nvSpPr>
          <p:cNvPr id="722131570" name="Овал 38"/>
          <p:cNvSpPr/>
          <p:nvPr/>
        </p:nvSpPr>
        <p:spPr bwMode="auto">
          <a:xfrm>
            <a:off x="936065" y="5170760"/>
            <a:ext cx="1368151" cy="1368151"/>
          </a:xfrm>
          <a:prstGeom prst="ellipse">
            <a:avLst/>
          </a:prstGeom>
          <a:gradFill>
            <a:gsLst>
              <a:gs pos="0">
                <a:srgbClr val="00B050"/>
              </a:gs>
              <a:gs pos="50000">
                <a:srgbClr val="009442"/>
              </a:gs>
              <a:gs pos="100000">
                <a:srgbClr val="00B04E"/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>
                <a:latin typeface="Montserrat SemiBold"/>
              </a:rPr>
              <a:t> 60 043</a:t>
            </a:r>
          </a:p>
        </p:txBody>
      </p:sp>
      <p:sp>
        <p:nvSpPr>
          <p:cNvPr id="1401532042" name="Овал 39"/>
          <p:cNvSpPr/>
          <p:nvPr/>
        </p:nvSpPr>
        <p:spPr bwMode="auto">
          <a:xfrm>
            <a:off x="62638" y="4627210"/>
            <a:ext cx="1353500" cy="1222519"/>
          </a:xfrm>
          <a:prstGeom prst="ellipse">
            <a:avLst/>
          </a:prstGeom>
          <a:gradFill>
            <a:gsLst>
              <a:gs pos="0">
                <a:srgbClr val="FFC000"/>
              </a:gs>
              <a:gs pos="50000">
                <a:srgbClr val="D6A100"/>
              </a:gs>
              <a:gs pos="100000">
                <a:srgbClr val="FEBF00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600">
                <a:latin typeface="Montserrat SemiBold"/>
              </a:rPr>
              <a:t>43 043</a:t>
            </a:r>
            <a:endParaRPr sz="1600">
              <a:solidFill>
                <a:schemeClr val="tx1"/>
              </a:solidFill>
              <a:latin typeface="Montserrat SemiBold"/>
            </a:endParaRPr>
          </a:p>
        </p:txBody>
      </p:sp>
      <p:sp>
        <p:nvSpPr>
          <p:cNvPr id="428088467" name="TextBox 48"/>
          <p:cNvSpPr txBox="1"/>
          <p:nvPr/>
        </p:nvSpPr>
        <p:spPr bwMode="auto">
          <a:xfrm>
            <a:off x="1295710" y="4748877"/>
            <a:ext cx="1816758" cy="36611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900" b="1">
                <a:solidFill>
                  <a:schemeClr val="tx1">
                    <a:lumMod val="75000"/>
                    <a:lumOff val="25000"/>
                  </a:schemeClr>
                </a:solidFill>
                <a:latin typeface="Montserrat Light"/>
              </a:rPr>
              <a:t>Численность многодетных на 01.01.2024г.</a:t>
            </a:r>
            <a:endParaRPr sz="900" b="1">
              <a:solidFill>
                <a:schemeClr val="tx1">
                  <a:lumMod val="75000"/>
                  <a:lumOff val="25000"/>
                </a:schemeClr>
              </a:solidFill>
              <a:latin typeface="Montserrat Light"/>
            </a:endParaRPr>
          </a:p>
        </p:txBody>
      </p:sp>
      <p:sp>
        <p:nvSpPr>
          <p:cNvPr id="1369871823" name="TextBox 48"/>
          <p:cNvSpPr txBox="1"/>
          <p:nvPr/>
        </p:nvSpPr>
        <p:spPr bwMode="auto">
          <a:xfrm>
            <a:off x="2110682" y="5598087"/>
            <a:ext cx="1821798" cy="50327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900" b="1">
                <a:solidFill>
                  <a:schemeClr val="tx1"/>
                </a:solidFill>
                <a:latin typeface="Montserrat Light"/>
              </a:rPr>
              <a:t>Прогнозируемая численность многодетных семей </a:t>
            </a:r>
            <a:endParaRPr sz="900" b="1">
              <a:solidFill>
                <a:schemeClr val="tx1"/>
              </a:solidFill>
              <a:latin typeface="Montserrat Ligh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99662453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D7981BB-0916-2541-B97B-D050698DE884}" type="slidenum">
              <a:rPr lang="ru-RU"/>
              <a:t>4</a:t>
            </a:fld>
            <a:endParaRPr lang="ru-RU"/>
          </a:p>
        </p:txBody>
      </p:sp>
      <p:pic>
        <p:nvPicPr>
          <p:cNvPr id="1580711060" name="Рисунок 1580711059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5936585" y="1078115"/>
            <a:ext cx="2026026" cy="1266265"/>
          </a:xfrm>
          <a:prstGeom prst="rect">
            <a:avLst/>
          </a:prstGeom>
        </p:spPr>
      </p:pic>
      <p:sp>
        <p:nvSpPr>
          <p:cNvPr id="1577316044" name="Номер слайда 3"/>
          <p:cNvSpPr>
            <a:spLocks noGrp="1"/>
          </p:cNvSpPr>
          <p:nvPr/>
        </p:nvSpPr>
        <p:spPr bwMode="auto">
          <a:xfrm>
            <a:off x="6457950" y="6356350"/>
            <a:ext cx="2057400" cy="365124"/>
          </a:xfr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81FA8410-1FD8-BA1D-ACA3-2ECE94ABF959}" type="slidenum">
              <a:rPr lang="en-US">
                <a:solidFill>
                  <a:prstClr val="black">
                    <a:tint val="75000"/>
                  </a:prstClr>
                </a:solidFill>
              </a:rPr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07206739" name="Прямоугольник 4"/>
          <p:cNvSpPr/>
          <p:nvPr/>
        </p:nvSpPr>
        <p:spPr bwMode="auto">
          <a:xfrm>
            <a:off x="208881" y="38709"/>
            <a:ext cx="8894400" cy="579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 i="0" u="none" strike="noStrike" cap="none" spc="0">
                <a:solidFill>
                  <a:srgbClr val="1F497D">
                    <a:lumMod val="75000"/>
                  </a:srgbClr>
                </a:solidFill>
                <a:latin typeface="Cambria"/>
                <a:cs typeface="Cambria"/>
              </a:rPr>
              <a:t>Прогноз доходов от предоставления мер социальной поддержки многодетной семье                                                               (с тремя детьми)</a:t>
            </a:r>
            <a:endParaRPr sz="1600" b="1" i="0" u="none" strike="noStrike" cap="none" spc="0">
              <a:solidFill>
                <a:srgbClr val="1F497D">
                  <a:lumMod val="75000"/>
                </a:srgbClr>
              </a:solidFill>
              <a:latin typeface="Cambria"/>
              <a:cs typeface="Cambria"/>
            </a:endParaRPr>
          </a:p>
        </p:txBody>
      </p:sp>
      <p:cxnSp>
        <p:nvCxnSpPr>
          <p:cNvPr id="25693063" name="Прямая соединительная линия 5"/>
          <p:cNvCxnSpPr>
            <a:cxnSpLocks/>
          </p:cNvCxnSpPr>
          <p:nvPr/>
        </p:nvCxnSpPr>
        <p:spPr bwMode="auto">
          <a:xfrm>
            <a:off x="269182" y="688232"/>
            <a:ext cx="8712966" cy="0"/>
          </a:xfrm>
          <a:prstGeom prst="line">
            <a:avLst/>
          </a:prstGeom>
          <a:noFill/>
          <a:ln w="381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</p:cxnSp>
      <p:pic>
        <p:nvPicPr>
          <p:cNvPr id="1168332753" name="Рисунок 1168332752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516116" y="1072170"/>
            <a:ext cx="2026027" cy="1266266"/>
          </a:xfrm>
          <a:prstGeom prst="rect">
            <a:avLst/>
          </a:prstGeom>
        </p:spPr>
      </p:pic>
      <p:sp>
        <p:nvSpPr>
          <p:cNvPr id="300684725" name="TextBox 58"/>
          <p:cNvSpPr txBox="1"/>
          <p:nvPr/>
        </p:nvSpPr>
        <p:spPr bwMode="auto">
          <a:xfrm>
            <a:off x="58801" y="892017"/>
            <a:ext cx="4644088" cy="372189"/>
          </a:xfrm>
          <a:prstGeom prst="rect">
            <a:avLst/>
          </a:prstGeom>
          <a:noFill/>
        </p:spPr>
        <p:txBody>
          <a:bodyPr wrap="square" lIns="127991" tIns="63995" rIns="127991" bIns="63995" rtlCol="0">
            <a:spAutoFit/>
          </a:bodyPr>
          <a:lstStyle/>
          <a:p>
            <a:pPr>
              <a:defRPr/>
            </a:pPr>
            <a:r>
              <a:rPr lang="ru-RU" sz="1600" b="1">
                <a:solidFill>
                  <a:srgbClr val="4472C4">
                    <a:lumMod val="50000"/>
                  </a:srgbClr>
                </a:solidFill>
                <a:latin typeface="Arial Narrow"/>
              </a:rPr>
              <a:t>В соответствии с действующим законодательством</a:t>
            </a:r>
            <a:endParaRPr sz="1600" b="1">
              <a:solidFill>
                <a:srgbClr val="4472C4">
                  <a:lumMod val="50000"/>
                </a:srgbClr>
              </a:solidFill>
              <a:latin typeface="Arial Narrow"/>
            </a:endParaRPr>
          </a:p>
        </p:txBody>
      </p:sp>
      <p:sp>
        <p:nvSpPr>
          <p:cNvPr id="396184019" name="TextBox 58"/>
          <p:cNvSpPr txBox="1"/>
          <p:nvPr/>
        </p:nvSpPr>
        <p:spPr bwMode="auto">
          <a:xfrm>
            <a:off x="4795731" y="892017"/>
            <a:ext cx="4186414" cy="372189"/>
          </a:xfrm>
          <a:prstGeom prst="rect">
            <a:avLst/>
          </a:prstGeom>
          <a:noFill/>
        </p:spPr>
        <p:txBody>
          <a:bodyPr wrap="none" lIns="127991" tIns="63995" rIns="127991" bIns="63995" rtlCol="0">
            <a:spAutoFit/>
          </a:bodyPr>
          <a:lstStyle/>
          <a:p>
            <a:pPr>
              <a:defRPr/>
            </a:pPr>
            <a:r>
              <a:rPr lang="ru-RU" sz="1600" b="1" i="0" u="none" strike="noStrike" cap="none" spc="0">
                <a:solidFill>
                  <a:srgbClr val="4472C4">
                    <a:lumMod val="50000"/>
                  </a:srgbClr>
                </a:solidFill>
                <a:latin typeface="Arial Narrow"/>
                <a:ea typeface="Calibri"/>
                <a:cs typeface="Arial Narrow"/>
              </a:rPr>
              <a:t>После синхронизации с Указом Президента РФ</a:t>
            </a:r>
            <a:endParaRPr lang="ru-RU" sz="1600" b="1" i="0" u="none" strike="noStrike" cap="none" spc="0">
              <a:solidFill>
                <a:srgbClr val="4472C4">
                  <a:lumMod val="50000"/>
                </a:srgbClr>
              </a:solidFill>
              <a:latin typeface="Arial Narrow"/>
              <a:cs typeface="Arial Narrow"/>
            </a:endParaRPr>
          </a:p>
        </p:txBody>
      </p:sp>
      <p:cxnSp>
        <p:nvCxnSpPr>
          <p:cNvPr id="2053014809" name="Прямая соединительная линия 2053014808"/>
          <p:cNvCxnSpPr>
            <a:cxnSpLocks/>
          </p:cNvCxnSpPr>
          <p:nvPr/>
        </p:nvCxnSpPr>
        <p:spPr bwMode="auto">
          <a:xfrm flipV="1">
            <a:off x="733817" y="2338437"/>
            <a:ext cx="1105522" cy="206352"/>
          </a:xfrm>
          <a:prstGeom prst="line">
            <a:avLst/>
          </a:prstGeom>
          <a:ln w="38099" cap="flat" cmpd="sng" algn="ctr">
            <a:solidFill>
              <a:srgbClr val="0070C0"/>
            </a:solidFill>
            <a:prstDash val="solid"/>
            <a:miter lim="800000"/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897784" name="Прямая соединительная линия 264897783"/>
          <p:cNvCxnSpPr>
            <a:cxnSpLocks/>
          </p:cNvCxnSpPr>
          <p:nvPr/>
        </p:nvCxnSpPr>
        <p:spPr bwMode="auto">
          <a:xfrm flipH="1" flipV="1">
            <a:off x="3300274" y="2375115"/>
            <a:ext cx="899583" cy="219549"/>
          </a:xfrm>
          <a:prstGeom prst="line">
            <a:avLst/>
          </a:prstGeom>
          <a:ln w="38099" cap="flat" cmpd="sng" algn="ctr">
            <a:solidFill>
              <a:srgbClr val="0070C0"/>
            </a:solidFill>
            <a:prstDash val="solid"/>
            <a:miter lim="800000"/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190164" name="Прямая соединительная линия 160190163"/>
          <p:cNvCxnSpPr>
            <a:cxnSpLocks/>
          </p:cNvCxnSpPr>
          <p:nvPr/>
        </p:nvCxnSpPr>
        <p:spPr bwMode="auto">
          <a:xfrm flipV="1">
            <a:off x="2529129" y="2375113"/>
            <a:ext cx="0" cy="219550"/>
          </a:xfrm>
          <a:prstGeom prst="line">
            <a:avLst/>
          </a:prstGeom>
          <a:ln w="38099" cap="flat" cmpd="sng" algn="ctr">
            <a:solidFill>
              <a:srgbClr val="0070C0"/>
            </a:solidFill>
            <a:prstDash val="solid"/>
            <a:miter lim="800000"/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49229762" name="Таблица 549229761"/>
          <p:cNvGraphicFramePr>
            <a:graphicFrameLocks/>
          </p:cNvGraphicFramePr>
          <p:nvPr/>
        </p:nvGraphicFramePr>
        <p:xfrm>
          <a:off x="72359" y="2694515"/>
          <a:ext cx="2446554" cy="744219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038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2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14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5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14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979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900" b="1" i="0" u="none" strike="noStrike" cap="none" spc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Компенсация за ЖКУ</a:t>
                      </a:r>
                      <a:endParaRPr sz="90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900" b="1" i="0" u="none" strike="noStrike" cap="none" spc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ЕДВ на проезд</a:t>
                      </a:r>
                      <a:endParaRPr sz="90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sz="90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Питание</a:t>
                      </a:r>
                    </a:p>
                    <a:p>
                      <a:pPr algn="ctr">
                        <a:defRPr/>
                      </a:pPr>
                      <a:r>
                        <a:rPr sz="90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 в школе</a:t>
                      </a:r>
                    </a:p>
                  </a:txBody>
                  <a:tcPr>
                    <a:lnL w="1269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sz="90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Подготовка ребенка к школе</a:t>
                      </a:r>
                    </a:p>
                  </a:txBody>
                  <a:tcPr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sz="90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Лекарств. обеспечение</a:t>
                      </a:r>
                    </a:p>
                  </a:txBody>
                  <a:tcPr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79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sz="1400">
                          <a:solidFill>
                            <a:srgbClr val="002060"/>
                          </a:solidFill>
                        </a:rPr>
                        <a:t>69 316,56</a:t>
                      </a:r>
                    </a:p>
                  </a:txBody>
                  <a:tcPr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 cap="none" spc="0">
                          <a:solidFill>
                            <a:srgbClr val="002060"/>
                          </a:solidFill>
                          <a:latin typeface="Calibri"/>
                          <a:cs typeface="Calibri"/>
                        </a:rPr>
                        <a:t>34 056</a:t>
                      </a:r>
                      <a:endParaRPr sz="1400" b="0" i="0" u="none" strike="noStrike" cap="none" spc="0">
                        <a:solidFill>
                          <a:srgbClr val="00206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 cap="none" spc="0">
                          <a:solidFill>
                            <a:srgbClr val="002060"/>
                          </a:solidFill>
                          <a:latin typeface="Calibri"/>
                          <a:cs typeface="Calibri"/>
                        </a:rPr>
                        <a:t>198 720</a:t>
                      </a:r>
                      <a:endParaRPr sz="1400" b="0" i="0" u="none" strike="noStrike" cap="none" spc="0">
                        <a:solidFill>
                          <a:srgbClr val="00206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 cap="none" spc="0">
                          <a:solidFill>
                            <a:srgbClr val="002060"/>
                          </a:solidFill>
                          <a:latin typeface="Calibri"/>
                          <a:cs typeface="Calibri"/>
                        </a:rPr>
                        <a:t>27 949,5</a:t>
                      </a:r>
                      <a:endParaRPr sz="1400" b="0" i="0" u="none" strike="noStrike" cap="none" spc="0">
                        <a:solidFill>
                          <a:srgbClr val="00206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 cap="none" spc="0">
                          <a:solidFill>
                            <a:srgbClr val="002060"/>
                          </a:solidFill>
                          <a:latin typeface="Calibri"/>
                          <a:cs typeface="Calibri"/>
                        </a:rPr>
                        <a:t>1 584</a:t>
                      </a:r>
                      <a:endParaRPr sz="1400" b="0" i="0" u="none" strike="noStrike" cap="none" spc="0">
                        <a:solidFill>
                          <a:srgbClr val="00206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123982809" name="Таблица 2123982808"/>
          <p:cNvGraphicFramePr>
            <a:graphicFrameLocks/>
          </p:cNvGraphicFramePr>
          <p:nvPr/>
        </p:nvGraphicFramePr>
        <p:xfrm>
          <a:off x="4702173" y="2694515"/>
          <a:ext cx="4409604" cy="1109977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038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1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92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5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14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979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00" b="1" i="0" u="none" strike="noStrike" cap="none" spc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Компенсация за ЖКУ</a:t>
                      </a:r>
                      <a:endParaRPr sz="100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00" b="1" i="0" u="none" strike="noStrike" cap="none" spc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ЕДВ на проезд</a:t>
                      </a:r>
                      <a:endParaRPr sz="100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sz="100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Питание</a:t>
                      </a:r>
                    </a:p>
                    <a:p>
                      <a:pPr algn="ctr">
                        <a:defRPr/>
                      </a:pPr>
                      <a:r>
                        <a:rPr sz="100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 в школе</a:t>
                      </a:r>
                    </a:p>
                  </a:txBody>
                  <a:tcPr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sz="100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Подготовка ребенка к школе</a:t>
                      </a:r>
                    </a:p>
                  </a:txBody>
                  <a:tcPr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sz="100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Лекарств. </a:t>
                      </a:r>
                      <a:r>
                        <a:rPr sz="90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обеспечение</a:t>
                      </a:r>
                    </a:p>
                  </a:txBody>
                  <a:tcPr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79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sz="1400">
                          <a:solidFill>
                            <a:srgbClr val="002060"/>
                          </a:solidFill>
                        </a:rPr>
                        <a:t>50 587,68</a:t>
                      </a:r>
                    </a:p>
                  </a:txBody>
                  <a:tcPr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 cap="none" spc="0">
                          <a:solidFill>
                            <a:srgbClr val="002060"/>
                          </a:solidFill>
                          <a:latin typeface="Calibri"/>
                          <a:cs typeface="Calibri"/>
                        </a:rPr>
                        <a:t>34 056</a:t>
                      </a:r>
                      <a:endParaRPr sz="1400" b="0" i="0" u="none" strike="noStrike" cap="none" spc="0">
                        <a:solidFill>
                          <a:srgbClr val="00206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 cap="none" spc="0">
                          <a:solidFill>
                            <a:srgbClr val="002060"/>
                          </a:solidFill>
                          <a:latin typeface="Calibri"/>
                          <a:cs typeface="Calibri"/>
                        </a:rPr>
                        <a:t>198 720</a:t>
                      </a:r>
                      <a:endParaRPr sz="1400" b="0" i="0" u="none" strike="noStrike" cap="none" spc="0">
                        <a:solidFill>
                          <a:srgbClr val="00206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 cap="none" spc="0">
                          <a:solidFill>
                            <a:srgbClr val="002060"/>
                          </a:solidFill>
                          <a:latin typeface="Calibri"/>
                          <a:cs typeface="Calibri"/>
                        </a:rPr>
                        <a:t>27 949,5</a:t>
                      </a:r>
                      <a:endParaRPr sz="1400" b="0" i="0" u="none" strike="noStrike" cap="none" spc="0">
                        <a:solidFill>
                          <a:srgbClr val="00206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 cap="none" spc="0">
                          <a:solidFill>
                            <a:srgbClr val="002060"/>
                          </a:solidFill>
                          <a:latin typeface="Calibri"/>
                          <a:cs typeface="Calibri"/>
                        </a:rPr>
                        <a:t>1 584</a:t>
                      </a:r>
                      <a:endParaRPr sz="1400" b="0" i="0" u="none" strike="noStrike" cap="none" spc="0">
                        <a:solidFill>
                          <a:srgbClr val="00206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98424417" name="Прямая соединительная линия 1298424416"/>
          <p:cNvCxnSpPr>
            <a:cxnSpLocks/>
          </p:cNvCxnSpPr>
          <p:nvPr/>
        </p:nvCxnSpPr>
        <p:spPr bwMode="auto">
          <a:xfrm flipV="1">
            <a:off x="5328748" y="2356776"/>
            <a:ext cx="931058" cy="188012"/>
          </a:xfrm>
          <a:prstGeom prst="line">
            <a:avLst/>
          </a:prstGeom>
          <a:ln w="38099" cap="flat" cmpd="sng" algn="ctr">
            <a:solidFill>
              <a:srgbClr val="00B050"/>
            </a:solidFill>
            <a:prstDash val="solid"/>
            <a:miter lim="800000"/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463515" name="Прямая соединительная линия 80463514"/>
          <p:cNvCxnSpPr>
            <a:cxnSpLocks/>
          </p:cNvCxnSpPr>
          <p:nvPr/>
        </p:nvCxnSpPr>
        <p:spPr bwMode="auto">
          <a:xfrm flipH="1" flipV="1">
            <a:off x="7720743" y="2381061"/>
            <a:ext cx="899582" cy="219549"/>
          </a:xfrm>
          <a:prstGeom prst="line">
            <a:avLst/>
          </a:prstGeom>
          <a:ln w="38099" cap="flat" cmpd="sng" algn="ctr">
            <a:solidFill>
              <a:srgbClr val="00B050"/>
            </a:solidFill>
            <a:prstDash val="solid"/>
            <a:miter lim="800000"/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7365042" name="Прямая соединительная линия 1447365041"/>
          <p:cNvCxnSpPr>
            <a:cxnSpLocks/>
          </p:cNvCxnSpPr>
          <p:nvPr/>
        </p:nvCxnSpPr>
        <p:spPr bwMode="auto">
          <a:xfrm flipV="1">
            <a:off x="6949599" y="2381061"/>
            <a:ext cx="0" cy="219549"/>
          </a:xfrm>
          <a:prstGeom prst="line">
            <a:avLst/>
          </a:prstGeom>
          <a:ln w="38099" cap="flat" cmpd="sng" algn="ctr">
            <a:solidFill>
              <a:srgbClr val="00B050"/>
            </a:solidFill>
            <a:prstDash val="solid"/>
            <a:miter lim="800000"/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700994" name="Левая фигурная скобка 230700993"/>
          <p:cNvSpPr/>
          <p:nvPr/>
        </p:nvSpPr>
        <p:spPr bwMode="auto">
          <a:xfrm rot="16199932">
            <a:off x="2114974" y="1536788"/>
            <a:ext cx="298035" cy="4383262"/>
          </a:xfrm>
          <a:prstGeom prst="leftBrace">
            <a:avLst>
              <a:gd name="adj1" fmla="val 8333"/>
              <a:gd name="adj2" fmla="val 93762"/>
            </a:avLst>
          </a:prstGeom>
          <a:ln w="19049" cap="flat" cmpd="sng" algn="ctr">
            <a:solidFill>
              <a:srgbClr val="C00000"/>
            </a:solidFill>
            <a:prstDash val="solid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04359769" name="Левая фигурная скобка 1104359768"/>
          <p:cNvSpPr/>
          <p:nvPr/>
        </p:nvSpPr>
        <p:spPr bwMode="auto">
          <a:xfrm rot="16199932">
            <a:off x="6771129" y="1540170"/>
            <a:ext cx="298035" cy="4383261"/>
          </a:xfrm>
          <a:prstGeom prst="leftBrace">
            <a:avLst>
              <a:gd name="adj1" fmla="val 8333"/>
              <a:gd name="adj2" fmla="val 59971"/>
            </a:avLst>
          </a:prstGeom>
          <a:ln w="19049" cap="flat" cmpd="sng" algn="ctr">
            <a:solidFill>
              <a:srgbClr val="C00000"/>
            </a:solidFill>
            <a:prstDash val="solid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graphicFrame>
        <p:nvGraphicFramePr>
          <p:cNvPr id="2059070658" name="Таблица 2059070657"/>
          <p:cNvGraphicFramePr>
            <a:graphicFrameLocks/>
          </p:cNvGraphicFramePr>
          <p:nvPr/>
        </p:nvGraphicFramePr>
        <p:xfrm>
          <a:off x="151734" y="3904886"/>
          <a:ext cx="8900791" cy="2838416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34472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0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00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9540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400" b="1" i="0" u="none" strike="noStrike" cap="none" spc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Объем выплат, </a:t>
                      </a:r>
                      <a:r>
                        <a:rPr lang="ru-RU" sz="1400" b="1" i="0" u="none" strike="noStrike" cap="none" spc="0">
                          <a:solidFill>
                            <a:schemeClr val="tx1"/>
                          </a:solidFill>
                          <a:latin typeface="Arial Narrow"/>
                          <a:ea typeface="Arial Narrow"/>
                          <a:cs typeface="Arial Narrow"/>
                        </a:rPr>
                        <a:t>руб.</a:t>
                      </a:r>
                      <a:r>
                        <a:rPr lang="ru-RU" sz="1400" b="1" i="0" u="none" strike="noStrike" cap="none" spc="0">
                          <a:solidFill>
                            <a:schemeClr val="tx1"/>
                          </a:solidFill>
                          <a:latin typeface="Arial Narrow"/>
                          <a:cs typeface="Arial Narrow"/>
                        </a:rPr>
                        <a:t>:</a:t>
                      </a:r>
                      <a:endParaRPr sz="1400" b="1" i="0" u="none" strike="noStrike" cap="none" spc="0">
                        <a:solidFill>
                          <a:schemeClr val="tx1"/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1" i="0" u="none" strike="noStrike" cap="none" spc="0">
                          <a:solidFill>
                            <a:schemeClr val="tx1"/>
                          </a:solidFill>
                          <a:latin typeface="Arial Narrow"/>
                          <a:ea typeface="Arial Narrow"/>
                          <a:cs typeface="Arial Narrow"/>
                        </a:rPr>
                        <a:t>В соответствии с действующим законодательством</a:t>
                      </a:r>
                      <a:endParaRPr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1" i="0" u="none" strike="noStrike" cap="none" spc="0">
                          <a:solidFill>
                            <a:schemeClr val="tx1"/>
                          </a:solidFill>
                          <a:latin typeface="Arial Narrow"/>
                          <a:ea typeface="Calibri"/>
                          <a:cs typeface="Arial Narrow"/>
                        </a:rPr>
                        <a:t>После синхронизации с Указом Президента РФ по предложениям Депсоцразвития Югры</a:t>
                      </a:r>
                      <a:endParaRPr sz="1400" b="1" i="0" u="none" strike="noStrike" cap="none" spc="0">
                        <a:solidFill>
                          <a:schemeClr val="tx1"/>
                        </a:solidFill>
                        <a:latin typeface="Arial Narrow"/>
                        <a:ea typeface="Calibri"/>
                        <a:cs typeface="Arial Narrow"/>
                      </a:endParaRPr>
                    </a:p>
                  </a:txBody>
                  <a:tcPr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540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400" b="1" i="0" u="none" strike="noStrike" cap="none" spc="0">
                          <a:solidFill>
                            <a:srgbClr val="4472C4">
                              <a:lumMod val="50000"/>
                            </a:srgbClr>
                          </a:solidFill>
                          <a:latin typeface="Arial Narrow"/>
                          <a:ea typeface="Arial Narrow"/>
                          <a:cs typeface="Arial Narrow"/>
                        </a:rPr>
                        <a:t>На семью в месяц</a:t>
                      </a:r>
                      <a:endParaRPr lang="ru-RU" sz="1400" b="1" i="0" u="none" strike="noStrike" cap="none" spc="0">
                        <a:solidFill>
                          <a:srgbClr val="4472C4">
                            <a:lumMod val="50000"/>
                          </a:srgbClr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b="0">
                          <a:solidFill>
                            <a:srgbClr val="002060"/>
                          </a:solidFill>
                        </a:rPr>
                        <a:t>27 636</a:t>
                      </a:r>
                    </a:p>
                  </a:txBody>
                  <a:tcPr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800" b="0" i="0" u="none" strike="noStrike" cap="none" spc="0">
                          <a:solidFill>
                            <a:srgbClr val="002060"/>
                          </a:solidFill>
                          <a:latin typeface="Calibri"/>
                          <a:cs typeface="Calibri"/>
                        </a:rPr>
                        <a:t>26 075</a:t>
                      </a:r>
                    </a:p>
                  </a:txBody>
                  <a:tcPr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999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400" b="1" i="0" u="none" strike="noStrike" cap="none" spc="0">
                          <a:solidFill>
                            <a:srgbClr val="4472C4">
                              <a:lumMod val="50000"/>
                            </a:srgbClr>
                          </a:solidFill>
                          <a:latin typeface="Arial Narrow"/>
                          <a:cs typeface="Arial Narrow"/>
                        </a:rPr>
                        <a:t>На семью в год</a:t>
                      </a:r>
                    </a:p>
                  </a:txBody>
                  <a:tcPr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b="0">
                          <a:solidFill>
                            <a:srgbClr val="002060"/>
                          </a:solidFill>
                        </a:rPr>
                        <a:t>331 626</a:t>
                      </a:r>
                    </a:p>
                  </a:txBody>
                  <a:tcPr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800" b="0" i="0" u="none" strike="noStrike" cap="none" spc="0">
                          <a:solidFill>
                            <a:srgbClr val="002060"/>
                          </a:solidFill>
                          <a:latin typeface="Calibri"/>
                          <a:cs typeface="Calibri"/>
                        </a:rPr>
                        <a:t>312 897</a:t>
                      </a:r>
                    </a:p>
                  </a:txBody>
                  <a:tcPr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540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400" b="1" i="0" u="none" strike="noStrike" cap="none" spc="0">
                          <a:solidFill>
                            <a:srgbClr val="4472C4">
                              <a:lumMod val="50000"/>
                            </a:srgbClr>
                          </a:solidFill>
                          <a:latin typeface="Arial Narrow"/>
                          <a:cs typeface="Arial Narrow"/>
                        </a:rPr>
                        <a:t>На семью за 10 лет</a:t>
                      </a:r>
                    </a:p>
                  </a:txBody>
                  <a:tcPr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800" b="0" i="0" u="none" strike="noStrike" cap="none" spc="0">
                          <a:solidFill>
                            <a:srgbClr val="002060"/>
                          </a:solidFill>
                          <a:latin typeface="Calibri"/>
                          <a:ea typeface="Arial"/>
                          <a:cs typeface="Arial"/>
                        </a:rPr>
                        <a:t>3 316 261</a:t>
                      </a:r>
                      <a:endParaRPr b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b="0">
                          <a:solidFill>
                            <a:srgbClr val="002060"/>
                          </a:solidFill>
                        </a:rPr>
                        <a:t>3 128 972</a:t>
                      </a:r>
                    </a:p>
                  </a:txBody>
                  <a:tcPr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540">
                <a:tc rowSpan="2"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400" b="1" i="0" u="none" strike="noStrike" cap="none" spc="0">
                          <a:solidFill>
                            <a:srgbClr val="4472C4">
                              <a:lumMod val="50000"/>
                            </a:srgbClr>
                          </a:solidFill>
                          <a:latin typeface="Arial Narrow"/>
                          <a:cs typeface="Arial Narrow"/>
                        </a:rPr>
                        <a:t>На семью в связи с продлением </a:t>
                      </a:r>
                      <a:r>
                        <a:rPr lang="ru-RU" sz="1400" b="1" i="0" u="none" strike="noStrike" cap="none" spc="0">
                          <a:solidFill>
                            <a:srgbClr val="4472C4">
                              <a:lumMod val="50000"/>
                            </a:srgbClr>
                          </a:solidFill>
                          <a:latin typeface="Arial Narrow"/>
                          <a:ea typeface="Times New Roman"/>
                          <a:cs typeface="Arial Narrow"/>
                        </a:rPr>
                        <a:t>периода назначения МСП на 5 лет ( до достижения старшим ребенком возраста 23 лет)</a:t>
                      </a:r>
                      <a:endParaRPr lang="ru-RU" sz="1400" b="1" i="0" u="none" strike="noStrike" cap="none" spc="0">
                        <a:solidFill>
                          <a:srgbClr val="4472C4">
                            <a:lumMod val="50000"/>
                          </a:srgbClr>
                        </a:solidFill>
                        <a:latin typeface="Arial Narrow"/>
                        <a:cs typeface="Arial Narrow"/>
                      </a:endParaRPr>
                    </a:p>
                    <a:p>
                      <a:pPr>
                        <a:defRPr/>
                      </a:pPr>
                      <a:endParaRPr lang="ru-RU" sz="1400" b="1" i="0" u="none" strike="noStrike" cap="none" spc="0">
                        <a:solidFill>
                          <a:srgbClr val="4472C4">
                            <a:lumMod val="50000"/>
                          </a:srgbClr>
                        </a:solidFill>
                        <a:latin typeface="Arial Narrow"/>
                        <a:cs typeface="Arial Narrow"/>
                      </a:endParaRPr>
                    </a:p>
                  </a:txBody>
                  <a:tcPr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b="0">
                          <a:solidFill>
                            <a:srgbClr val="002060"/>
                          </a:solidFill>
                        </a:rPr>
                        <a:t>х</a:t>
                      </a:r>
                    </a:p>
                    <a:p>
                      <a:pPr algn="ctr">
                        <a:defRPr/>
                      </a:pPr>
                      <a:endParaRPr b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b="0">
                          <a:solidFill>
                            <a:srgbClr val="002060"/>
                          </a:solidFill>
                        </a:rPr>
                        <a:t>4 693 458</a:t>
                      </a:r>
                    </a:p>
                  </a:txBody>
                  <a:tcPr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54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sz="1200" b="0">
                          <a:solidFill>
                            <a:srgbClr val="002060"/>
                          </a:solidFill>
                          <a:latin typeface="Cambria"/>
                          <a:cs typeface="Cambria"/>
                        </a:rPr>
                        <a:t>Объем поддержки увеличится </a:t>
                      </a:r>
                      <a:r>
                        <a:rPr lang="ru-RU" sz="1200" b="0" i="0" u="none" strike="noStrike" cap="none" spc="0">
                          <a:solidFill>
                            <a:srgbClr val="002060"/>
                          </a:solidFill>
                          <a:latin typeface="Cambria"/>
                          <a:cs typeface="Cambria"/>
                        </a:rPr>
                        <a:t>до </a:t>
                      </a:r>
                      <a:r>
                        <a:rPr b="0">
                          <a:solidFill>
                            <a:srgbClr val="002060"/>
                          </a:solidFill>
                        </a:rPr>
                        <a:t/>
                      </a:r>
                      <a:br>
                        <a:rPr b="0">
                          <a:solidFill>
                            <a:srgbClr val="002060"/>
                          </a:solidFill>
                        </a:rPr>
                      </a:br>
                      <a:r>
                        <a:rPr b="1">
                          <a:solidFill>
                            <a:srgbClr val="C00000"/>
                          </a:solidFill>
                        </a:rPr>
                        <a:t>1 377 197</a:t>
                      </a:r>
                      <a:endParaRPr b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699" algn="ctr">
                      <a:solidFill>
                        <a:srgbClr val="000000"/>
                      </a:solidFill>
                    </a:lnL>
                    <a:lnR w="12699" algn="ctr">
                      <a:solidFill>
                        <a:srgbClr val="000000"/>
                      </a:solidFill>
                    </a:lnR>
                    <a:lnT w="12699" algn="ctr">
                      <a:solidFill>
                        <a:srgbClr val="000000"/>
                      </a:solidFill>
                    </a:lnT>
                    <a:lnB w="12699" algn="ctr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209714833" name="Прямая соединительная линия 209714832"/>
          <p:cNvCxnSpPr>
            <a:cxnSpLocks/>
          </p:cNvCxnSpPr>
          <p:nvPr/>
        </p:nvCxnSpPr>
        <p:spPr bwMode="auto">
          <a:xfrm>
            <a:off x="4191040" y="3804494"/>
            <a:ext cx="0" cy="97012"/>
          </a:xfrm>
          <a:prstGeom prst="line">
            <a:avLst/>
          </a:prstGeom>
          <a:ln w="19049" cap="flat" cmpd="sng" algn="ctr">
            <a:solidFill>
              <a:srgbClr val="C00000"/>
            </a:solidFill>
            <a:prstDash val="solid"/>
            <a:miter lim="800000"/>
            <a:tailEnd type="arrow" len="med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6336529" name="Стрелка вниз 1096336528"/>
          <p:cNvSpPr/>
          <p:nvPr/>
        </p:nvSpPr>
        <p:spPr bwMode="auto">
          <a:xfrm>
            <a:off x="7248523" y="3728421"/>
            <a:ext cx="308679" cy="173085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C00000"/>
          </a:solidFill>
          <a:ln w="12700" cap="flat" cmpd="sng" algn="ctr">
            <a:solidFill>
              <a:srgbClr val="C00000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2478664" name="Стрелка вниз 222478663"/>
          <p:cNvSpPr/>
          <p:nvPr/>
        </p:nvSpPr>
        <p:spPr bwMode="auto">
          <a:xfrm>
            <a:off x="4036700" y="3731802"/>
            <a:ext cx="308678" cy="173084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C00000"/>
          </a:solidFill>
          <a:ln w="12700" cap="flat" cmpd="sng" algn="ctr">
            <a:solidFill>
              <a:srgbClr val="C00000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513835" name="TextBox 1578513834"/>
          <p:cNvSpPr txBox="1"/>
          <p:nvPr/>
        </p:nvSpPr>
        <p:spPr bwMode="auto">
          <a:xfrm>
            <a:off x="151734" y="3457120"/>
            <a:ext cx="1136282" cy="27467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l">
              <a:defRPr/>
            </a:pPr>
            <a:r>
              <a:rPr lang="ru-RU" sz="1200" b="1" i="0" u="none" strike="noStrike" cap="none" spc="0">
                <a:solidFill>
                  <a:srgbClr val="4472C4">
                    <a:lumMod val="50000"/>
                  </a:srgbClr>
                </a:solidFill>
                <a:latin typeface="Cambria"/>
                <a:cs typeface="Cambria"/>
              </a:rPr>
              <a:t>руб. в год</a:t>
            </a:r>
            <a:endParaRPr sz="1200" b="1" i="0" u="none" strike="noStrike" cap="none" spc="0">
              <a:solidFill>
                <a:srgbClr val="4472C4">
                  <a:lumMod val="50000"/>
                </a:srgbClr>
              </a:solidFill>
              <a:latin typeface="Cambria"/>
              <a:cs typeface="Cambria"/>
            </a:endParaRPr>
          </a:p>
        </p:txBody>
      </p:sp>
      <p:sp>
        <p:nvSpPr>
          <p:cNvPr id="1461665678" name="TextBox 1461665677"/>
          <p:cNvSpPr txBox="1"/>
          <p:nvPr/>
        </p:nvSpPr>
        <p:spPr bwMode="auto">
          <a:xfrm>
            <a:off x="8098020" y="3511678"/>
            <a:ext cx="955225" cy="27467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l">
              <a:defRPr/>
            </a:pPr>
            <a:r>
              <a:rPr lang="ru-RU" sz="1200" b="1" i="0" u="none" strike="noStrike" cap="none" spc="0">
                <a:solidFill>
                  <a:srgbClr val="4472C4">
                    <a:lumMod val="50000"/>
                  </a:srgbClr>
                </a:solidFill>
                <a:latin typeface="Cambria"/>
                <a:cs typeface="Cambria"/>
              </a:rPr>
              <a:t>руб.</a:t>
            </a:r>
            <a:r>
              <a:rPr sz="1200" b="1" i="0" u="none" strike="noStrike" cap="none" spc="0">
                <a:solidFill>
                  <a:srgbClr val="4472C4">
                    <a:lumMod val="50000"/>
                  </a:srgbClr>
                </a:solidFill>
                <a:latin typeface="Cambria"/>
                <a:cs typeface="Cambria"/>
              </a:rPr>
              <a:t> в год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70192573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728FF0B-B98A-A94C-8763-E4D399FD5E50}" type="slidenum">
              <a:rPr lang="ru-RU"/>
              <a:t>5</a:t>
            </a:fld>
            <a:endParaRPr lang="ru-RU"/>
          </a:p>
        </p:txBody>
      </p:sp>
      <p:sp>
        <p:nvSpPr>
          <p:cNvPr id="12735050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199" y="740833"/>
            <a:ext cx="8229600" cy="714375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 fontScale="90000"/>
          </a:bodyPr>
          <a:lstStyle/>
          <a:p>
            <a:pPr>
              <a:defRPr/>
            </a:pPr>
            <a:r>
              <a:rPr sz="1500" b="1">
                <a:solidFill>
                  <a:schemeClr val="tx2"/>
                </a:solidFill>
                <a:latin typeface="Cambria"/>
                <a:cs typeface="Cambria"/>
              </a:rPr>
              <a:t>Установление беззаявительных ежегодных денежных выплат </a:t>
            </a:r>
            <a:br>
              <a:rPr sz="1500" b="1">
                <a:solidFill>
                  <a:schemeClr val="tx2"/>
                </a:solidFill>
                <a:latin typeface="Cambria"/>
                <a:cs typeface="Cambria"/>
              </a:rPr>
            </a:br>
            <a:r>
              <a:rPr sz="1500" b="1">
                <a:solidFill>
                  <a:schemeClr val="tx2"/>
                </a:solidFill>
                <a:latin typeface="Cambria"/>
                <a:cs typeface="Cambria"/>
              </a:rPr>
              <a:t>отдельным категориям граждан </a:t>
            </a:r>
            <a:r>
              <a:rPr sz="1400" b="1">
                <a:solidFill>
                  <a:schemeClr val="tx2"/>
                </a:solidFill>
                <a:latin typeface="Cambria"/>
                <a:cs typeface="Cambria"/>
              </a:rPr>
              <a:t/>
            </a:r>
            <a:br>
              <a:rPr sz="1400" b="1">
                <a:solidFill>
                  <a:schemeClr val="tx2"/>
                </a:solidFill>
                <a:latin typeface="Cambria"/>
                <a:cs typeface="Cambria"/>
              </a:rPr>
            </a:br>
            <a:r>
              <a:rPr sz="1400" b="1">
                <a:solidFill>
                  <a:srgbClr val="00B050"/>
                </a:solidFill>
                <a:latin typeface="Cambria"/>
                <a:cs typeface="Cambria"/>
              </a:rPr>
              <a:t>за боевые заслуги перед Отечеством</a:t>
            </a:r>
          </a:p>
        </p:txBody>
      </p:sp>
      <p:sp>
        <p:nvSpPr>
          <p:cNvPr id="748144569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marL="0" indent="0">
              <a:buFont typeface="Arial"/>
              <a:buNone/>
              <a:defRPr/>
            </a:pPr>
            <a:endParaRPr sz="100">
              <a:solidFill>
                <a:schemeClr val="bg1"/>
              </a:solidFill>
            </a:endParaRPr>
          </a:p>
        </p:txBody>
      </p:sp>
      <p:sp>
        <p:nvSpPr>
          <p:cNvPr id="203891719" name="Номер слайда 5"/>
          <p:cNvSpPr>
            <a:spLocks noGrp="1"/>
          </p:cNvSpPr>
          <p:nvPr/>
        </p:nvSpPr>
        <p:spPr bwMode="auto">
          <a:xfrm>
            <a:off x="6553199" y="6356349"/>
            <a:ext cx="2133599" cy="365124"/>
          </a:xfr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3167AC6-4088-11A8-274C-A4AC7C06AAA3}" type="slidenum">
              <a:rPr lang="ru-RU"/>
              <a:t>5</a:t>
            </a:fld>
            <a:endParaRPr lang="ru-RU"/>
          </a:p>
        </p:txBody>
      </p:sp>
      <p:sp>
        <p:nvSpPr>
          <p:cNvPr id="616241724" name=" 616241723"/>
          <p:cNvSpPr/>
          <p:nvPr/>
        </p:nvSpPr>
        <p:spPr bwMode="auto">
          <a:xfrm>
            <a:off x="457200" y="3227720"/>
            <a:ext cx="3159468" cy="2545418"/>
          </a:xfr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14999"/>
              </a:lnSpc>
              <a:defRPr/>
            </a:pPr>
            <a:r>
              <a:rPr sz="1400">
                <a:solidFill>
                  <a:srgbClr val="000000"/>
                </a:solidFill>
                <a:latin typeface="Cambria"/>
                <a:ea typeface="Times New Roman"/>
                <a:cs typeface="Cambria"/>
              </a:rPr>
              <a:t>В 2024 году на основании решения Правительства автономного округа оказаны единовременные денежны выплаты:</a:t>
            </a:r>
            <a:endParaRPr sz="1400">
              <a:latin typeface="Cambria"/>
              <a:cs typeface="Cambria"/>
            </a:endParaRPr>
          </a:p>
          <a:p>
            <a:pPr algn="l">
              <a:lnSpc>
                <a:spcPct val="114999"/>
              </a:lnSpc>
              <a:defRPr/>
            </a:pPr>
            <a:endParaRPr sz="1400">
              <a:solidFill>
                <a:srgbClr val="000000"/>
              </a:solidFill>
              <a:latin typeface="Cambria"/>
              <a:cs typeface="Cambria"/>
            </a:endParaRPr>
          </a:p>
          <a:p>
            <a:pPr marL="283878" indent="-283878" algn="l">
              <a:lnSpc>
                <a:spcPct val="114999"/>
              </a:lnSpc>
              <a:buFont typeface="Arial"/>
              <a:buChar char="•"/>
              <a:defRPr/>
            </a:pPr>
            <a:r>
              <a:rPr sz="1400">
                <a:solidFill>
                  <a:srgbClr val="000000"/>
                </a:solidFill>
                <a:latin typeface="Cambria"/>
                <a:ea typeface="Times New Roman"/>
                <a:cs typeface="Cambria"/>
              </a:rPr>
              <a:t>инвалидам боевых действий;</a:t>
            </a:r>
            <a:endParaRPr sz="1400">
              <a:solidFill>
                <a:srgbClr val="000000"/>
              </a:solidFill>
              <a:latin typeface="Cambria"/>
              <a:cs typeface="Cambria"/>
            </a:endParaRPr>
          </a:p>
          <a:p>
            <a:pPr marL="283878" indent="-283878" algn="l">
              <a:lnSpc>
                <a:spcPct val="114999"/>
              </a:lnSpc>
              <a:buFont typeface="Arial"/>
              <a:buChar char="•"/>
              <a:defRPr/>
            </a:pPr>
            <a:r>
              <a:rPr sz="1400">
                <a:solidFill>
                  <a:srgbClr val="000000"/>
                </a:solidFill>
                <a:latin typeface="Cambria"/>
                <a:ea typeface="Times New Roman"/>
                <a:cs typeface="Cambria"/>
              </a:rPr>
              <a:t>ветеранам боевых действий;</a:t>
            </a:r>
            <a:endParaRPr sz="1400">
              <a:solidFill>
                <a:srgbClr val="000000"/>
              </a:solidFill>
              <a:latin typeface="Cambria"/>
              <a:cs typeface="Cambria"/>
            </a:endParaRPr>
          </a:p>
          <a:p>
            <a:pPr marL="283878" indent="-283878" algn="l">
              <a:lnSpc>
                <a:spcPct val="114999"/>
              </a:lnSpc>
              <a:buFont typeface="Arial"/>
              <a:buChar char="•"/>
              <a:defRPr/>
            </a:pPr>
            <a:r>
              <a:rPr sz="1400">
                <a:solidFill>
                  <a:srgbClr val="000000"/>
                </a:solidFill>
                <a:latin typeface="Cambria"/>
                <a:ea typeface="Times New Roman"/>
                <a:cs typeface="Cambria"/>
              </a:rPr>
              <a:t>членам семей погибших (умерших) инвалидов войны, ветеранов боевых действий</a:t>
            </a:r>
            <a:endParaRPr sz="1400">
              <a:solidFill>
                <a:srgbClr val="000000"/>
              </a:solidFill>
              <a:latin typeface="Cambria"/>
              <a:cs typeface="Cambria"/>
            </a:endParaRPr>
          </a:p>
        </p:txBody>
      </p:sp>
      <p:sp>
        <p:nvSpPr>
          <p:cNvPr id="2003999680" name="Заголовок 1"/>
          <p:cNvSpPr>
            <a:spLocks noGrp="1"/>
          </p:cNvSpPr>
          <p:nvPr/>
        </p:nvSpPr>
        <p:spPr bwMode="auto">
          <a:xfrm>
            <a:off x="535455" y="1258588"/>
            <a:ext cx="3951996" cy="675100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 fontScale="82500" lnSpcReduction="15000"/>
          </a:bodyPr>
          <a:lstStyle>
            <a:lvl1pPr algn="ctr" defTabSz="914400"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sz="2800">
                <a:solidFill>
                  <a:schemeClr val="tx2"/>
                </a:solidFill>
                <a:latin typeface="Cambria"/>
              </a:rPr>
              <a:t>От единовременных решений </a:t>
            </a:r>
          </a:p>
        </p:txBody>
      </p:sp>
      <p:sp>
        <p:nvSpPr>
          <p:cNvPr id="311260333" name="Заголовок 1"/>
          <p:cNvSpPr>
            <a:spLocks noGrp="1"/>
          </p:cNvSpPr>
          <p:nvPr/>
        </p:nvSpPr>
        <p:spPr bwMode="auto">
          <a:xfrm>
            <a:off x="4969219" y="2362523"/>
            <a:ext cx="4120497" cy="658491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/>
          </a:bodyPr>
          <a:lstStyle>
            <a:lvl1pPr algn="ctr" defTabSz="914400"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sz="2500">
                <a:solidFill>
                  <a:schemeClr val="tx2"/>
                </a:solidFill>
                <a:latin typeface="Cambria"/>
              </a:rPr>
              <a:t>к ежегодным выплатам</a:t>
            </a:r>
            <a:endParaRPr sz="2800">
              <a:solidFill>
                <a:schemeClr val="tx2"/>
              </a:solidFill>
              <a:latin typeface="Cambria"/>
            </a:endParaRPr>
          </a:p>
        </p:txBody>
      </p:sp>
      <p:sp>
        <p:nvSpPr>
          <p:cNvPr id="414613897" name="Шеврон 414613896"/>
          <p:cNvSpPr/>
          <p:nvPr/>
        </p:nvSpPr>
        <p:spPr bwMode="auto">
          <a:xfrm rot="1774838">
            <a:off x="4064968" y="1876563"/>
            <a:ext cx="1014060" cy="604292"/>
          </a:xfrm>
          <a:prstGeom prst="chevron">
            <a:avLst>
              <a:gd name="adj" fmla="val 50000"/>
            </a:avLst>
          </a:prstGeom>
          <a:solidFill>
            <a:srgbClr val="92D050"/>
          </a:solidFill>
          <a:ln w="12700" cap="flat" cmpd="sng" algn="ctr">
            <a:solidFill>
              <a:srgbClr val="92D050"/>
            </a:solidFill>
            <a:prstDash val="solid"/>
            <a:miter lim="800000"/>
          </a:ln>
          <a:effectLst/>
        </p:spPr>
        <p:style>
          <a:lnRef idx="2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spcFirstLastPara="0" vertOverflow="overflow" horzOverflow="overflow" vert="vert270" wrap="square" lIns="22221" tIns="22221" rIns="22221" bIns="22221" numCol="1" spcCol="1265" rtlCol="0" fromWordArt="0" anchor="ctr" anchorCtr="0" forceAA="0" compatLnSpc="0">
            <a:noAutofit/>
          </a:bodyPr>
          <a:lstStyle/>
          <a:p>
            <a:pPr marL="0" lvl="0" indent="0" algn="ctr" defTabSz="1644647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00">
                <a:solidFill>
                  <a:srgbClr val="0070C0"/>
                </a:solidFill>
              </a:rPr>
              <a:t>.</a:t>
            </a:r>
            <a:endParaRPr sz="3500">
              <a:solidFill>
                <a:srgbClr val="0070C0"/>
              </a:solidFill>
            </a:endParaRPr>
          </a:p>
        </p:txBody>
      </p:sp>
      <p:sp>
        <p:nvSpPr>
          <p:cNvPr id="1126566672" name="Овал 39"/>
          <p:cNvSpPr/>
          <p:nvPr/>
        </p:nvSpPr>
        <p:spPr bwMode="auto">
          <a:xfrm>
            <a:off x="535455" y="1933689"/>
            <a:ext cx="1353498" cy="1222517"/>
          </a:xfrm>
          <a:prstGeom prst="ellipse">
            <a:avLst/>
          </a:prstGeom>
          <a:gradFill>
            <a:gsLst>
              <a:gs pos="0">
                <a:srgbClr val="FFC000"/>
              </a:gs>
              <a:gs pos="50000">
                <a:srgbClr val="D6A100"/>
              </a:gs>
              <a:gs pos="100000">
                <a:srgbClr val="FEBF00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600">
                <a:latin typeface="Cambria"/>
                <a:cs typeface="Cambria"/>
              </a:rPr>
              <a:t>Более 16 тыс. человек</a:t>
            </a:r>
            <a:endParaRPr sz="1600">
              <a:solidFill>
                <a:schemeClr val="tx1"/>
              </a:solidFill>
              <a:latin typeface="Montserrat SemiBold"/>
            </a:endParaRPr>
          </a:p>
        </p:txBody>
      </p:sp>
      <p:pic>
        <p:nvPicPr>
          <p:cNvPr id="297432055" name="Рисунок 49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6101475" y="2932119"/>
            <a:ext cx="1304069" cy="767098"/>
          </a:xfrm>
          <a:prstGeom prst="rect">
            <a:avLst/>
          </a:prstGeom>
        </p:spPr>
      </p:pic>
      <p:sp>
        <p:nvSpPr>
          <p:cNvPr id="305171441" name="TextBox 305171440"/>
          <p:cNvSpPr txBox="1"/>
          <p:nvPr/>
        </p:nvSpPr>
        <p:spPr bwMode="auto">
          <a:xfrm>
            <a:off x="106735" y="133098"/>
            <a:ext cx="8910698" cy="54899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indent="449578" algn="l">
              <a:defRPr/>
            </a:pPr>
            <a:r>
              <a:rPr lang="ru-RU" sz="1500" b="1" i="0" u="none" strike="noStrike" cap="none" spc="0">
                <a:solidFill>
                  <a:schemeClr val="tx2">
                    <a:lumMod val="75000"/>
                  </a:schemeClr>
                </a:solidFill>
                <a:latin typeface="Cambria"/>
                <a:ea typeface="Arial Narrow"/>
                <a:cs typeface="Cambria"/>
              </a:rPr>
              <a:t>Закон автономного округа от 7 ноября 2006 года № 115-оз «О мерах социальной поддержки отдельных категорий граждан в Ханты-Мансийском автономном округе – Югре»</a:t>
            </a:r>
            <a:endParaRPr sz="1550" b="0" i="0" u="none" strike="noStrike" cap="none" spc="0">
              <a:solidFill>
                <a:schemeClr val="tx2">
                  <a:lumMod val="75000"/>
                </a:schemeClr>
              </a:solidFill>
              <a:latin typeface="Cambria"/>
              <a:ea typeface="Arial Narrow"/>
              <a:cs typeface="Cambria"/>
            </a:endParaRPr>
          </a:p>
        </p:txBody>
      </p:sp>
      <p:cxnSp>
        <p:nvCxnSpPr>
          <p:cNvPr id="227164212" name="Прямая соединительная линия 5"/>
          <p:cNvCxnSpPr>
            <a:cxnSpLocks/>
          </p:cNvCxnSpPr>
          <p:nvPr/>
        </p:nvCxnSpPr>
        <p:spPr bwMode="auto">
          <a:xfrm>
            <a:off x="106736" y="681739"/>
            <a:ext cx="8875411" cy="360"/>
          </a:xfrm>
          <a:prstGeom prst="line">
            <a:avLst/>
          </a:prstGeom>
          <a:noFill/>
          <a:ln w="381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</p:cxnSp>
      <p:sp>
        <p:nvSpPr>
          <p:cNvPr id="1754055571" name=" 1754055570"/>
          <p:cNvSpPr/>
          <p:nvPr/>
        </p:nvSpPr>
        <p:spPr bwMode="auto">
          <a:xfrm>
            <a:off x="5256374" y="3699216"/>
            <a:ext cx="3160188" cy="1563971"/>
          </a:xfr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14999"/>
              </a:lnSpc>
              <a:defRPr/>
            </a:pPr>
            <a:endParaRPr sz="1400">
              <a:solidFill>
                <a:srgbClr val="000000"/>
              </a:solidFill>
              <a:latin typeface="Cambria"/>
              <a:cs typeface="Cambria"/>
            </a:endParaRPr>
          </a:p>
          <a:p>
            <a:pPr marL="283878" indent="-283878" algn="l">
              <a:lnSpc>
                <a:spcPct val="114999"/>
              </a:lnSpc>
              <a:buFont typeface="Arial"/>
              <a:buChar char="•"/>
              <a:defRPr/>
            </a:pPr>
            <a:r>
              <a:rPr sz="1400">
                <a:solidFill>
                  <a:srgbClr val="000000"/>
                </a:solidFill>
                <a:latin typeface="Cambria"/>
                <a:ea typeface="Times New Roman"/>
                <a:cs typeface="Cambria"/>
              </a:rPr>
              <a:t>инвалидам боевых действий;</a:t>
            </a:r>
            <a:endParaRPr sz="1400">
              <a:solidFill>
                <a:srgbClr val="000000"/>
              </a:solidFill>
              <a:latin typeface="Cambria"/>
              <a:cs typeface="Cambria"/>
            </a:endParaRPr>
          </a:p>
          <a:p>
            <a:pPr marL="283878" indent="-283878" algn="l">
              <a:lnSpc>
                <a:spcPct val="114999"/>
              </a:lnSpc>
              <a:buFont typeface="Arial"/>
              <a:buChar char="•"/>
              <a:defRPr/>
            </a:pPr>
            <a:r>
              <a:rPr sz="1400">
                <a:solidFill>
                  <a:srgbClr val="000000"/>
                </a:solidFill>
                <a:latin typeface="Cambria"/>
                <a:ea typeface="Times New Roman"/>
                <a:cs typeface="Cambria"/>
              </a:rPr>
              <a:t>ветеранам боевых действий;</a:t>
            </a:r>
            <a:endParaRPr sz="1400">
              <a:solidFill>
                <a:srgbClr val="000000"/>
              </a:solidFill>
              <a:latin typeface="Cambria"/>
              <a:cs typeface="Cambria"/>
            </a:endParaRPr>
          </a:p>
          <a:p>
            <a:pPr marL="283878" indent="-283878" algn="l">
              <a:lnSpc>
                <a:spcPct val="114999"/>
              </a:lnSpc>
              <a:buFont typeface="Arial"/>
              <a:buChar char="•"/>
              <a:defRPr/>
            </a:pPr>
            <a:r>
              <a:rPr sz="1400">
                <a:solidFill>
                  <a:srgbClr val="000000"/>
                </a:solidFill>
                <a:latin typeface="Cambria"/>
                <a:ea typeface="Times New Roman"/>
                <a:cs typeface="Cambria"/>
              </a:rPr>
              <a:t>членам семей погибших (умерших) инвалидов войны, ветеранов боевых действий</a:t>
            </a:r>
            <a:endParaRPr sz="1400">
              <a:solidFill>
                <a:srgbClr val="000000"/>
              </a:solidFill>
              <a:latin typeface="Cambria"/>
              <a:cs typeface="Cambr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E01158-86AB-47FC-B27D-84271160C1B6}" type="slidenum">
              <a:rPr lang="ru-RU" smtClean="0"/>
              <a:t>6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87" y="-14288"/>
            <a:ext cx="9039225" cy="6886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017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71136605" name="Заголовок 1"/>
          <p:cNvSpPr>
            <a:spLocks noGrp="1"/>
          </p:cNvSpPr>
          <p:nvPr>
            <p:ph type="ctrTitle" idx="4294967295"/>
          </p:nvPr>
        </p:nvSpPr>
        <p:spPr bwMode="auto">
          <a:xfrm>
            <a:off x="662359" y="2125485"/>
            <a:ext cx="8043332" cy="2548818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/>
          </a:bodyPr>
          <a:lstStyle/>
          <a:p>
            <a:pPr algn="ctr">
              <a:defRPr/>
            </a:pPr>
            <a:r>
              <a:rPr lang="ru-RU" sz="2800" b="1" i="0" u="none" strike="noStrike" cap="none" spc="0">
                <a:solidFill>
                  <a:schemeClr val="tx2">
                    <a:lumMod val="75000"/>
                  </a:schemeClr>
                </a:solidFill>
                <a:latin typeface="Cambria"/>
                <a:ea typeface="Cambria"/>
                <a:cs typeface="Cambria"/>
              </a:rPr>
              <a:t>Спасибо</a:t>
            </a:r>
            <a:br>
              <a:rPr lang="ru-RU" sz="2800" b="1" i="0" u="none" strike="noStrike" cap="none" spc="0">
                <a:solidFill>
                  <a:schemeClr val="tx2">
                    <a:lumMod val="75000"/>
                  </a:schemeClr>
                </a:solidFill>
                <a:latin typeface="Cambria"/>
                <a:ea typeface="Cambria"/>
                <a:cs typeface="Cambria"/>
              </a:rPr>
            </a:br>
            <a:r>
              <a:rPr lang="ru-RU" sz="2800" b="1" i="0" u="none" strike="noStrike" cap="none" spc="0">
                <a:solidFill>
                  <a:schemeClr val="tx2">
                    <a:lumMod val="75000"/>
                  </a:schemeClr>
                </a:solidFill>
                <a:latin typeface="Cambria"/>
                <a:ea typeface="Cambria"/>
                <a:cs typeface="Cambria"/>
              </a:rPr>
              <a:t> за внимание!</a:t>
            </a:r>
            <a:r>
              <a:rPr lang="ru-RU" sz="2800" b="1" i="0" u="none" strike="noStrike" cap="none" spc="0">
                <a:solidFill>
                  <a:schemeClr val="tx2">
                    <a:lumMod val="75000"/>
                  </a:schemeClr>
                </a:solidFill>
                <a:latin typeface="Arial Narrow"/>
                <a:ea typeface="Cambria"/>
                <a:cs typeface="Arial Narrow"/>
              </a:rPr>
              <a:t>  </a:t>
            </a:r>
            <a:endParaRPr sz="2800" b="1" i="0" u="none" strike="noStrike" cap="none" spc="0">
              <a:solidFill>
                <a:schemeClr val="tx2">
                  <a:lumMod val="75000"/>
                </a:schemeClr>
              </a:solidFill>
              <a:latin typeface="Cambria"/>
              <a:cs typeface="Cambria"/>
            </a:endParaRPr>
          </a:p>
        </p:txBody>
      </p:sp>
      <p:grpSp>
        <p:nvGrpSpPr>
          <p:cNvPr id="958471475" name="Группа 1"/>
          <p:cNvGrpSpPr/>
          <p:nvPr/>
        </p:nvGrpSpPr>
        <p:grpSpPr bwMode="auto">
          <a:xfrm>
            <a:off x="269793" y="319536"/>
            <a:ext cx="5801161" cy="1276348"/>
            <a:chOff x="0" y="0"/>
            <a:chExt cx="5801161" cy="1276348"/>
          </a:xfrm>
        </p:grpSpPr>
        <p:sp>
          <p:nvSpPr>
            <p:cNvPr id="2124180807" name="Заголовок 1"/>
            <p:cNvSpPr txBox="1"/>
            <p:nvPr/>
          </p:nvSpPr>
          <p:spPr bwMode="auto">
            <a:xfrm>
              <a:off x="1263836" y="0"/>
              <a:ext cx="4537324" cy="1061552"/>
            </a:xfrm>
            <a:prstGeom prst="rect">
              <a:avLst/>
            </a:prstGeom>
            <a:grpFill/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>
                <a:spcBef>
                  <a:spcPts val="0"/>
                </a:spcBef>
                <a:buNone/>
                <a:defRPr sz="44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defRPr/>
              </a:pPr>
              <a:r>
                <a:rPr lang="ru-RU" sz="1200" b="0">
                  <a:solidFill>
                    <a:schemeClr val="tx2">
                      <a:lumMod val="75000"/>
                    </a:schemeClr>
                  </a:solidFill>
                  <a:latin typeface="Cambria"/>
                  <a:cs typeface="Cambria"/>
                </a:rPr>
                <a:t>ДЕПАРТАМЕНТ СОЦИАЛЬНОГО РАЗВИТИЯ </a:t>
              </a:r>
              <a:br>
                <a:rPr lang="ru-RU" sz="1200" b="0">
                  <a:solidFill>
                    <a:schemeClr val="tx2">
                      <a:lumMod val="75000"/>
                    </a:schemeClr>
                  </a:solidFill>
                  <a:latin typeface="Cambria"/>
                  <a:cs typeface="Cambria"/>
                </a:rPr>
              </a:br>
              <a:r>
                <a:rPr lang="ru-RU" sz="1200" b="0">
                  <a:solidFill>
                    <a:schemeClr val="tx2">
                      <a:lumMod val="75000"/>
                    </a:schemeClr>
                  </a:solidFill>
                  <a:latin typeface="Cambria"/>
                  <a:cs typeface="Cambria"/>
                </a:rPr>
                <a:t>ХАНТЫ-МАНСИЙСКОГО АВТОНОМНОГО ОКРУГА – ЮГРЫ</a:t>
              </a:r>
              <a:endParaRPr sz="1200">
                <a:solidFill>
                  <a:schemeClr val="tx2"/>
                </a:solidFill>
                <a:latin typeface="Cambria"/>
                <a:cs typeface="Cambria"/>
              </a:endParaRPr>
            </a:p>
          </p:txBody>
        </p:sp>
        <p:pic>
          <p:nvPicPr>
            <p:cNvPr id="878897110" name="Picture 3" descr="C:\Users\KolesnikovaDR\Documents\картинки рабочие\логотип.jpg"/>
            <p:cNvPicPr>
              <a:picLocks noChangeAspect="1" noChangeArrowheads="1"/>
            </p:cNvPicPr>
            <p:nvPr/>
          </p:nvPicPr>
          <p:blipFill>
            <a:blip r:embed="rId2"/>
            <a:stretch/>
          </p:blipFill>
          <p:spPr bwMode="auto">
            <a:xfrm>
              <a:off x="0" y="0"/>
              <a:ext cx="1276348" cy="1276348"/>
            </a:xfrm>
            <a:prstGeom prst="rect">
              <a:avLst/>
            </a:prstGeom>
            <a:noFill/>
          </p:spPr>
        </p:pic>
      </p:grpSp>
      <p:pic>
        <p:nvPicPr>
          <p:cNvPr id="946198487" name="Picture 4" descr="https://selskaya-ipoteka.com/wp-content/uploads/2020/11/logo_.jpg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7285762" y="287850"/>
            <a:ext cx="1534582" cy="1308034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613</Words>
  <Application>Microsoft Office PowerPoint</Application>
  <DocSecurity>0</DocSecurity>
  <PresentationFormat>Экран (4:3)</PresentationFormat>
  <Paragraphs>108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Arial Narrow</vt:lpstr>
      <vt:lpstr>Calibri</vt:lpstr>
      <vt:lpstr>Cambria</vt:lpstr>
      <vt:lpstr>Montserrat Light</vt:lpstr>
      <vt:lpstr>Montserrat SemiBold</vt:lpstr>
      <vt:lpstr>Times New Roman</vt:lpstr>
      <vt:lpstr>Тема Office</vt:lpstr>
      <vt:lpstr>О внесении изменений в отдельные законы Ханты-Мансийского                                            автономного округа - Югры   </vt:lpstr>
      <vt:lpstr>Распоряжение Правительства автономного округа  от 5 апреля 2024 года № 149-рп</vt:lpstr>
      <vt:lpstr>Закон автономного округа от 7 июля 2004 года № 45-оз «О поддержке семьи, материнства, отцовства и детства в Ханты-Мансийском автономном округе – Югре»               </vt:lpstr>
      <vt:lpstr>Презентация PowerPoint</vt:lpstr>
      <vt:lpstr>Установление беззаявительных ежегодных денежных выплат  отдельным категориям граждан  за боевые заслуги перед Отечеством</vt:lpstr>
      <vt:lpstr>Презентация PowerPoint</vt:lpstr>
      <vt:lpstr>Спасибо  за внимание! 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Колесникова Диана Раисовна</dc:creator>
  <cp:keywords/>
  <dc:description/>
  <cp:lastModifiedBy>Алексей Ф. Миков</cp:lastModifiedBy>
  <cp:revision>256</cp:revision>
  <dcterms:created xsi:type="dcterms:W3CDTF">2018-03-28T12:09:30Z</dcterms:created>
  <dcterms:modified xsi:type="dcterms:W3CDTF">2024-05-22T04:13:22Z</dcterms:modified>
  <cp:category/>
  <dc:identifier/>
  <cp:contentStatus/>
  <dc:language/>
  <cp:version/>
</cp:coreProperties>
</file>