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A111915-BE36-4E01-A7E5-04B1672EAD32}">
  <a:tblStyle styleId="{5A111915-BE36-4E01-A7E5-04B1672EAD32}" styleName="Light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</a:tcBdr>
      </a:tcStyle>
    </a:band1V>
    <a:band2V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</a:tcBdr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accent5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6" d="100"/>
          <a:sy n="106" d="100"/>
        </p:scale>
        <p:origin x="750" y="102"/>
      </p:cViewPr>
      <p:guideLst>
        <p:guide pos="289" orient="horz"/>
        <p:guide pos="2673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4"/>
            <a:ext cx="7772400" cy="147002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D0D3B2-B743-46B0-BB5A-4D79F706DB97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D5DF05-62A1-4AD1-8C83-4654B1B2DF3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7"/>
            <a:ext cx="2057400" cy="585152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7"/>
            <a:ext cx="6019799" cy="585152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D24C10-E460-4976-BC40-99D5790E73FB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E3F2AB-C6BA-493B-9E03-BAE5C3044E3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899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2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9A8538-5F25-4A9F-BDB7-9E8CB111BD6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600200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DB66C5-E9F1-46FA-B5E6-9B9A4C85305A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2"/>
            <a:ext cx="404018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4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4" y="1535112"/>
            <a:ext cx="4041774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4" y="2174874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163791-90A9-47A0-93BD-2E78B73ABC48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F047FA1-1D1C-4925-B5EF-0E3DA07292A6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B9203F-0F78-4163-9701-045ED27D15A2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49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49" y="273049"/>
            <a:ext cx="511174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099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0AA5D7-D422-4BF4-B297-A2D0E026761C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7" y="4800600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7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7" y="5367337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2AD33C-EDEC-4848-9308-5A53288270D1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49"/>
            <a:ext cx="21335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46DB1A-A146-4254-A681-23AA882C0F1C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49"/>
            <a:ext cx="289559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199" y="6356349"/>
            <a:ext cx="21335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E01158-86AB-47FC-B27D-84271160C1B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 bwMode="auto">
          <a:xfrm flipH="0" flipV="0">
            <a:off x="662360" y="2125486"/>
            <a:ext cx="8043333" cy="254881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lnSpc>
                <a:spcPct val="114999"/>
              </a:lnSpc>
              <a:defRPr/>
            </a:pPr>
            <a:r>
              <a:rPr sz="3000" b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Государственная поддержка</a:t>
            </a:r>
            <a:br>
              <a:rPr sz="3000" b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</a:br>
            <a:r>
              <a:rPr sz="3000" b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многодетных семей </a:t>
            </a:r>
            <a:br>
              <a:rPr sz="3000" b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</a:br>
            <a:r>
              <a:rPr sz="3000" b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в Ханты-Мансийском</a:t>
            </a:r>
            <a:br>
              <a:rPr sz="3000" b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</a:br>
            <a:r>
              <a:rPr sz="3000" b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автономном округе – Югре</a:t>
            </a:r>
            <a:r>
              <a:rPr lang="ru-RU" sz="2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	</a:t>
            </a:r>
            <a:r>
              <a:rPr lang="ru-RU" sz="2800" b="1" i="0" u="none" strike="noStrike" cap="none" spc="0">
                <a:solidFill>
                  <a:schemeClr val="tx2">
                    <a:lumMod val="75000"/>
                  </a:schemeClr>
                </a:solidFill>
                <a:latin typeface="Arial Narrow"/>
                <a:ea typeface="Cambria"/>
                <a:cs typeface="Arial Narrow"/>
              </a:rPr>
              <a:t> </a:t>
            </a:r>
            <a:r>
              <a:rPr lang="ru-RU" sz="2800" b="1" i="0" u="none" strike="noStrike" cap="none" spc="0">
                <a:solidFill>
                  <a:schemeClr val="tx2">
                    <a:lumMod val="75000"/>
                  </a:schemeClr>
                </a:solidFill>
                <a:latin typeface="Arial Narrow"/>
                <a:ea typeface="Cambria"/>
                <a:cs typeface="Arial Narrow"/>
              </a:rPr>
              <a:t> </a:t>
            </a:r>
            <a:endParaRPr sz="2800" b="1" i="0" u="none" strike="noStrike" cap="none" spc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269793" y="319538"/>
            <a:ext cx="5801162" cy="1276349"/>
            <a:chOff x="0" y="0"/>
            <a:chExt cx="5801162" cy="1276349"/>
          </a:xfrm>
        </p:grpSpPr>
        <p:sp>
          <p:nvSpPr>
            <p:cNvPr id="19" name="Заголовок 1"/>
            <p:cNvSpPr txBox="1"/>
            <p:nvPr/>
          </p:nvSpPr>
          <p:spPr bwMode="auto">
            <a:xfrm flipH="0" flipV="0">
              <a:off x="1263837" y="0"/>
              <a:ext cx="4537325" cy="106155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>
                <a:spcBef>
                  <a:spcPts val="0"/>
                </a:spcBef>
                <a:buNone/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  <a:t>ДЕПАРТАМЕНТ СОЦИАЛЬНОГО РАЗВИТИЯ </a:t>
              </a:r>
              <a:b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</a:br>
              <a: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  <a:t>ХАНТЫ-МАНСИЙСКОГО АВТОНОМНОГО ОКРУГА – ЮГРЫ</a:t>
              </a:r>
              <a:endParaRPr sz="1200">
                <a:solidFill>
                  <a:schemeClr val="tx2"/>
                </a:solidFill>
                <a:latin typeface="Cambria"/>
                <a:cs typeface="Cambria"/>
              </a:endParaRPr>
            </a:p>
          </p:txBody>
        </p:sp>
        <p:pic>
          <p:nvPicPr>
            <p:cNvPr id="20" name="Picture 3" descr="C:\Users\KolesnikovaDR\Documents\картинки рабочие\логотип.jpg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 rot="0" flipH="0" flipV="0">
              <a:off x="0" y="0"/>
              <a:ext cx="1276349" cy="1276349"/>
            </a:xfrm>
            <a:prstGeom prst="rect">
              <a:avLst/>
            </a:prstGeom>
            <a:noFill/>
          </p:spPr>
        </p:pic>
      </p:grpSp>
      <p:pic>
        <p:nvPicPr>
          <p:cNvPr id="1028" name="Picture 4" descr="https://selskaya-ipoteka.com/wp-content/uploads/2020/11/logo_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0" flipH="0" flipV="0">
            <a:off x="7285763" y="287851"/>
            <a:ext cx="1534583" cy="13080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0051825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1500" b="1" i="0" u="none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Указ Президента Российской Федерации от 23.01.2024 № 63 </a:t>
            </a:r>
            <a:r>
              <a:rPr sz="1500" b="1" i="0" u="none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«О мерах социальной поддержки многодетных семей»</a:t>
            </a:r>
            <a:endParaRPr/>
          </a:p>
        </p:txBody>
      </p:sp>
      <p:sp>
        <p:nvSpPr>
          <p:cNvPr id="213170047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856475-1859-9CEE-BC31-C590429348C6}" type="slidenum">
              <a:rPr lang="ru-RU"/>
              <a:t/>
            </a:fld>
            <a:endParaRPr lang="ru-RU"/>
          </a:p>
        </p:txBody>
      </p:sp>
      <p:cxnSp>
        <p:nvCxnSpPr>
          <p:cNvPr id="564635857" name="Прямая соединительная линия 5"/>
          <p:cNvCxnSpPr>
            <a:cxnSpLocks/>
          </p:cNvCxnSpPr>
          <p:nvPr/>
        </p:nvCxnSpPr>
        <p:spPr bwMode="auto">
          <a:xfrm>
            <a:off x="215516" y="846136"/>
            <a:ext cx="8712964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graphicFrame>
        <p:nvGraphicFramePr>
          <p:cNvPr id="1709143275" name=""/>
          <p:cNvGraphicFramePr>
            <a:graphicFrameLocks xmlns:a="http://schemas.openxmlformats.org/drawingml/2006/main"/>
          </p:cNvGraphicFramePr>
          <p:nvPr/>
        </p:nvGraphicFramePr>
        <p:xfrm>
          <a:off x="331239" y="1035333"/>
          <a:ext cx="8712963" cy="537104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{5A111915-BE36-4E01-A7E5-04B1672EAD32}</a:tableStyleId>
              </a:tblPr>
              <a:tblGrid>
                <a:gridCol w="4159450"/>
                <a:gridCol w="4540814"/>
              </a:tblGrid>
              <a:tr h="69490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До 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Указа Президента РФ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После внесения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 изменений в региональное законодательство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887658">
                <a:tc>
                  <a:txBody>
                    <a:bodyPr/>
                    <a:p>
                      <a:pPr>
                        <a:defRPr/>
                      </a:pPr>
                      <a:endParaRPr sz="150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50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Многодетными семьями на территории Ханты-Мансийского автономного округа - Югры признаются семьи, воспитывающие трех и более детей в возрасте до 18 лет</a:t>
                      </a:r>
                      <a:endParaRPr sz="1500" b="0" i="0" u="none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anchor="t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Многодетной семьей в Российской Федерации является семья, имеющая трех и более детей, </a:t>
                      </a:r>
                      <a:r>
                        <a:rPr lang="ru-RU" sz="1450" b="0" i="0" u="sng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статус которой устанавливается бессрочно</a:t>
                      </a: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:</a:t>
                      </a:r>
                      <a:endParaRPr sz="145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 marL="261849" indent="-261849" algn="l">
                        <a:buFont typeface="Arial"/>
                        <a:buChar char="•"/>
                        <a:defRPr/>
                      </a:pP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семьям, признанным многодетными после принятия Указа;</a:t>
                      </a:r>
                      <a:endParaRPr sz="145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 marL="261849" indent="-261849" algn="l">
                        <a:buFont typeface="Arial"/>
                        <a:buChar char="•"/>
                        <a:defRPr/>
                      </a:pP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семьям, признанным  многодетными  и не утратившим статус до принятия Указа;</a:t>
                      </a:r>
                      <a:endParaRPr sz="145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семьям, утратившим статус многодетности, но соответствующим условиям Указа (</a:t>
                      </a:r>
                      <a:r>
                        <a:rPr sz="145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до достижения старшим ребенком возраста 18 лет или возраста 23 лет при условии его обучения очно)</a:t>
                      </a: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.</a:t>
                      </a:r>
                      <a:endParaRPr sz="1450">
                        <a:latin typeface="Cambria"/>
                        <a:cs typeface="Cambria"/>
                      </a:endParaRPr>
                    </a:p>
                    <a:p>
                      <a:pPr algn="l">
                        <a:defRPr/>
                      </a:pPr>
                      <a:endParaRPr sz="145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 algn="l">
                        <a:defRPr/>
                      </a:pPr>
                      <a:r>
                        <a:rPr sz="145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Предоставление многодетным семьям мер социальной поддержки осуществляется </a:t>
                      </a:r>
                      <a:r>
                        <a:rPr sz="1450" b="0" i="0" u="sng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до достижения старшим ребенком возраста 18 лет или возраста 23 лет при условии его обучения</a:t>
                      </a:r>
                      <a:r>
                        <a:rPr sz="145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450" b="0" i="0" u="sng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очно.</a:t>
                      </a:r>
                      <a:endParaRPr sz="1450" b="0" i="0" u="sng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 algn="l">
                        <a:defRPr/>
                      </a:pPr>
                      <a:endParaRPr sz="1500" b="0" i="0" u="none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  <a:p>
                      <a:pPr algn="l">
                        <a:defRPr/>
                      </a:pPr>
                      <a:r>
                        <a:rPr sz="145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Единый на всей территории Российской Федерации образец удостоверения многодетной семьи </a:t>
                      </a:r>
                      <a:br>
                        <a:rPr sz="1500" b="0" i="0" u="none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</a:br>
                      <a:endParaRPr sz="1500" b="0" i="0" u="none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21472267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4625" y="1935592"/>
            <a:ext cx="2225467" cy="153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462557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00910" y="176388"/>
            <a:ext cx="8712965" cy="109361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 sz="15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Arial Narrow"/>
                <a:cs typeface="Cambria"/>
              </a:rPr>
              <a:t>Синхронизация мер социальной поддержки многодетным семьям с Указом                                                   Президента Российской Федерации</a:t>
            </a:r>
            <a:b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Arial Narrow"/>
                <a:cs typeface="Cambria"/>
              </a:rPr>
            </a:b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Arial Narrow"/>
                <a:cs typeface="Cambria"/>
              </a:rPr>
              <a:t>           	  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21612318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BADA57-CBEA-0C26-0A17-0421A9E823C9}" type="slidenum">
              <a:rPr lang="ru-RU"/>
              <a:t/>
            </a:fld>
            <a:endParaRPr lang="ru-RU"/>
          </a:p>
        </p:txBody>
      </p:sp>
      <p:graphicFrame>
        <p:nvGraphicFramePr>
          <p:cNvPr id="959315785" name=""/>
          <p:cNvGraphicFramePr>
            <a:graphicFrameLocks xmlns:a="http://schemas.openxmlformats.org/drawingml/2006/main"/>
          </p:cNvGraphicFramePr>
          <p:nvPr/>
        </p:nvGraphicFramePr>
        <p:xfrm>
          <a:off x="161144" y="883427"/>
          <a:ext cx="9022289" cy="531547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{5A111915-BE36-4E01-A7E5-04B1672EAD32}</a:tableStyleId>
              </a:tblPr>
              <a:tblGrid>
                <a:gridCol w="3741747"/>
                <a:gridCol w="5080530"/>
              </a:tblGrid>
              <a:tr h="2827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Положения 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Указа Президента РФ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Положения регионального  законодательства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479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ru-RU" sz="1400" b="1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Cambria"/>
                          <a:cs typeface="Cambria"/>
                        </a:rPr>
                        <a:t>7 мер социальной поддержки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latin typeface="Cambria"/>
                          <a:cs typeface="Cambria"/>
                        </a:rPr>
                        <a:t>      </a:t>
                      </a:r>
                      <a:r>
                        <a:rPr lang="ru-RU" sz="1400" b="1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lang="ru-RU" sz="1400" b="1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lang="ru-RU" sz="1400" b="1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Cambria"/>
                          <a:cs typeface="Cambria"/>
                        </a:rPr>
                        <a:t>11 мер социальной поддержки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483100">
                <a:tc>
                  <a:txBody>
                    <a:bodyPr/>
                    <a:p>
                      <a:pPr marL="195764" indent="-195764">
                        <a:buAutoNum type="arabicPeriod"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бесплатное обеспечение детей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до 6 лет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лекарствами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000">
                          <a:latin typeface="Cambria"/>
                          <a:cs typeface="Cambria"/>
                        </a:rPr>
                        <a:t>                                                    </a:t>
                      </a:r>
                      <a:r>
                        <a:rPr lang="en-US" sz="1000" b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    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   V</a:t>
                      </a:r>
                      <a:endParaRPr sz="1600" b="1">
                        <a:solidFill>
                          <a:srgbClr val="00B05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2.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бесплатный проезд </a:t>
                      </a:r>
                      <a:endParaRPr sz="10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автомобильным </a:t>
                      </a:r>
                      <a:endParaRPr sz="10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транспортом 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2. 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000" b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ежемесячная денежная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вып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лата на проезд:</a:t>
                      </a:r>
                      <a:b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</a:b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592 рубля на каждого дошкольника;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 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1 300 рублей на каждого школьника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;</a:t>
                      </a:r>
                      <a:endParaRPr sz="1000" b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1 300 рублей на каждого студента в возрасте до 24 лет, не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вступившего в брак </a:t>
                      </a:r>
                      <a:r>
                        <a:rPr lang="ru-RU" sz="1000" b="1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(мера продлена до 31 декабря 2026 года)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450000"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3.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бесплатное питание обучающихся  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000">
                          <a:latin typeface="Cambria"/>
                          <a:cs typeface="Cambria"/>
                        </a:rPr>
                        <a:t>                                       </a:t>
                      </a:r>
                      <a:r>
                        <a:rPr lang="en-US" sz="10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                  </a:t>
                      </a:r>
                      <a:r>
                        <a:rPr lang="en-US" sz="16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 </a:t>
                      </a:r>
                      <a:r>
                        <a:rPr lang="en-US" sz="16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V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4.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обеспечение обучающихся школьной формой 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mbria"/>
                          <a:ea typeface="Cambria"/>
                          <a:cs typeface="Cambria"/>
                        </a:rPr>
                        <a:t>4.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е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диновременное пособие для подготовки ребенка (детей) из многодетной семьи к началу учебного года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 в размере 7 500 рублей</a:t>
                      </a:r>
                      <a:endParaRPr sz="10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586262">
                <a:tc>
                  <a:txBody>
                    <a:bodyPr/>
                    <a:p>
                      <a:pPr algn="l"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5.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прием детей в ДОУ в первоочередном порядке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0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                                                      </a:t>
                      </a:r>
                      <a:r>
                        <a:rPr lang="en-US" sz="16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    </a:t>
                      </a:r>
                      <a:r>
                        <a:rPr lang="en-US" sz="16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V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403738"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6.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предоставление льгот по</a:t>
                      </a:r>
                      <a:r>
                        <a:rPr sz="1000" b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оплате</a:t>
                      </a:r>
                      <a:r>
                        <a:rPr sz="1000" b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жилья </a:t>
                      </a:r>
                      <a:r>
                        <a:rPr sz="1000" b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и комму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нальных  услуг в размере не ниже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30%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6</a:t>
                      </a:r>
                      <a:r>
                        <a:rPr sz="1000"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. </a:t>
                      </a:r>
                      <a:r>
                        <a:rPr sz="10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к</a:t>
                      </a:r>
                      <a:r>
                        <a:rPr sz="10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омпенс</a:t>
                      </a:r>
                      <a:r>
                        <a:rPr sz="10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ация расходов 45% на оплату жилого помещения и коммунальных услуг (расчет по фактическим затратам, но не более нормативов и тарифов)</a:t>
                      </a:r>
                      <a:endParaRPr sz="1000" b="0" i="0" u="none"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540000">
                <a:tc rowSpan="5"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7.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содействие в улучшении жилищных условий и предоставлении земельных участков, обеспеченных необходимыми объектами инфраструктуры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                                                             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7. </a:t>
                      </a:r>
                      <a:r>
                        <a:rPr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бесплатное предоставления земельных участков для ИЖС; </a:t>
                      </a:r>
                      <a:endParaRPr sz="10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 </a:t>
                      </a:r>
                      <a:r>
                        <a:rPr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социальная поддержка по обеспечению жилыми помещениями взамен предоставления земельного участка</a:t>
                      </a:r>
                      <a:r>
                        <a:rPr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endParaRPr sz="1000"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25344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>
                          <a:latin typeface="Cambria"/>
                          <a:cs typeface="Cambria"/>
                        </a:rPr>
                        <a:t>8. </a:t>
                      </a:r>
                      <a:r>
                        <a:rPr sz="1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Ю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горский семейный капитал</a:t>
                      </a:r>
                      <a:endParaRPr sz="1000" b="1"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26005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>
                          <a:latin typeface="Cambria"/>
                          <a:cs typeface="Cambria"/>
                        </a:rPr>
                        <a:t>9. 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оплата газификации жилых домов (квартир)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287870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>
                          <a:latin typeface="Cambria"/>
                          <a:cs typeface="Cambria"/>
                        </a:rPr>
                        <a:t>10. 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компенсация стоимости платного обучения (50%, не более 40 тыс.руб.</a:t>
                      </a:r>
                      <a:r>
                        <a:rPr sz="1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)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522066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1">
                          <a:latin typeface="Cambria"/>
                          <a:cs typeface="Cambria"/>
                        </a:rPr>
                        <a:t>11. 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к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омпенсация расходов на проезд к месту отдыха детям из многодетных семей по путевкам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cxnSp>
        <p:nvCxnSpPr>
          <p:cNvPr id="2088286114" name="Прямая соединительная линия 5"/>
          <p:cNvCxnSpPr>
            <a:cxnSpLocks/>
            <a:endCxn id="1384625577" idx="3"/>
          </p:cNvCxnSpPr>
          <p:nvPr/>
        </p:nvCxnSpPr>
        <p:spPr bwMode="auto">
          <a:xfrm rot="0" flipH="0" flipV="0">
            <a:off x="161144" y="722833"/>
            <a:ext cx="885273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3401973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54824" y="2029626"/>
            <a:ext cx="1228936" cy="605930"/>
          </a:xfrm>
          <a:prstGeom prst="rect">
            <a:avLst/>
          </a:prstGeom>
        </p:spPr>
      </p:pic>
      <p:sp>
        <p:nvSpPr>
          <p:cNvPr id="1981715629" name=""/>
          <p:cNvSpPr txBox="1"/>
          <p:nvPr/>
        </p:nvSpPr>
        <p:spPr bwMode="auto">
          <a:xfrm flipH="0" flipV="0">
            <a:off x="1711211" y="4978851"/>
            <a:ext cx="1176529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Cambria"/>
                <a:cs typeface="Cambria"/>
              </a:rPr>
              <a:t>7 в денежном</a:t>
            </a:r>
            <a:endParaRPr sz="1200" b="0" i="0" u="none" strike="noStrike" cap="none" spc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Cambria"/>
                <a:cs typeface="Cambria"/>
              </a:rPr>
              <a:t> выражении</a:t>
            </a:r>
            <a:endParaRPr/>
          </a:p>
        </p:txBody>
      </p:sp>
      <p:pic>
        <p:nvPicPr>
          <p:cNvPr id="54514479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684944" y="1460152"/>
            <a:ext cx="426809" cy="445660"/>
          </a:xfrm>
          <a:prstGeom prst="rect">
            <a:avLst/>
          </a:prstGeom>
        </p:spPr>
      </p:pic>
      <p:pic>
        <p:nvPicPr>
          <p:cNvPr id="182150775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526819" y="2635556"/>
            <a:ext cx="743059" cy="580596"/>
          </a:xfrm>
          <a:prstGeom prst="rect">
            <a:avLst/>
          </a:prstGeom>
        </p:spPr>
      </p:pic>
      <p:pic>
        <p:nvPicPr>
          <p:cNvPr id="142907305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072056" y="3217366"/>
            <a:ext cx="641414" cy="562335"/>
          </a:xfrm>
          <a:prstGeom prst="rect">
            <a:avLst/>
          </a:prstGeom>
        </p:spPr>
      </p:pic>
      <p:pic>
        <p:nvPicPr>
          <p:cNvPr id="276190155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3424739" y="3904328"/>
            <a:ext cx="845138" cy="475391"/>
          </a:xfrm>
          <a:prstGeom prst="rect">
            <a:avLst/>
          </a:prstGeom>
        </p:spPr>
      </p:pic>
      <p:pic>
        <p:nvPicPr>
          <p:cNvPr id="206822261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2887740" y="4468955"/>
            <a:ext cx="606970" cy="427724"/>
          </a:xfrm>
          <a:prstGeom prst="rect">
            <a:avLst/>
          </a:prstGeom>
        </p:spPr>
      </p:pic>
      <p:pic>
        <p:nvPicPr>
          <p:cNvPr id="899138749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535023" y="5496874"/>
            <a:ext cx="1563054" cy="1042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019257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28FF0B-B98A-A94C-8763-E4D399FD5E50}" type="slidenum">
              <a:rPr lang="ru-RU"/>
              <a:t/>
            </a:fld>
            <a:endParaRPr lang="ru-RU"/>
          </a:p>
        </p:txBody>
      </p:sp>
      <p:sp>
        <p:nvSpPr>
          <p:cNvPr id="203891719" name="Номер слайда 5"/>
          <p:cNvSpPr>
            <a:spLocks noGrp="1"/>
          </p:cNvSpPr>
          <p:nvPr/>
        </p:nvSpPr>
        <p:spPr bwMode="auto">
          <a:xfrm>
            <a:off x="6553199" y="6356349"/>
            <a:ext cx="2133599" cy="365124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167AC6-4088-11A8-274C-A4AC7C06AAA3}" type="slidenum">
              <a:rPr lang="ru-RU"/>
              <a:t/>
            </a:fld>
            <a:endParaRPr lang="ru-RU"/>
          </a:p>
        </p:txBody>
      </p:sp>
      <p:sp>
        <p:nvSpPr>
          <p:cNvPr id="305171441" name=""/>
          <p:cNvSpPr txBox="1"/>
          <p:nvPr/>
        </p:nvSpPr>
        <p:spPr bwMode="auto">
          <a:xfrm flipH="0" flipV="0">
            <a:off x="106733" y="222115"/>
            <a:ext cx="894309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Предоставление </a:t>
            </a:r>
            <a:r>
              <a:rPr lang="ru-RU" sz="18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Cambria"/>
                <a:ea typeface="Times New Roman"/>
                <a:cs typeface="Cambria"/>
              </a:rPr>
              <a:t>к</a:t>
            </a:r>
            <a:r>
              <a:rPr lang="ru-RU" sz="18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Cambria"/>
                <a:ea typeface="Times New Roman"/>
                <a:cs typeface="Cambria"/>
              </a:rPr>
              <a:t>омпенс</a:t>
            </a:r>
            <a:r>
              <a:rPr lang="ru-RU" sz="18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Cambria"/>
                <a:ea typeface="Times New Roman"/>
                <a:cs typeface="Cambria"/>
              </a:rPr>
              <a:t>ации по оплате жилья и коммунальных услуг </a:t>
            </a:r>
            <a:endParaRPr sz="1800" b="1" i="0" u="none" strike="noStrike" cap="none" spc="0">
              <a:solidFill>
                <a:srgbClr val="002060"/>
              </a:solidFill>
              <a:latin typeface="Cambria"/>
              <a:cs typeface="Cambria"/>
            </a:endParaRPr>
          </a:p>
        </p:txBody>
      </p:sp>
      <p:cxnSp>
        <p:nvCxnSpPr>
          <p:cNvPr id="227164212" name="Прямая соединительная линия 5"/>
          <p:cNvCxnSpPr>
            <a:cxnSpLocks/>
          </p:cNvCxnSpPr>
          <p:nvPr/>
        </p:nvCxnSpPr>
        <p:spPr bwMode="auto">
          <a:xfrm flipH="0" flipV="0">
            <a:off x="129598" y="740472"/>
            <a:ext cx="8875411" cy="36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graphicFrame>
        <p:nvGraphicFramePr>
          <p:cNvPr id="746606617" name=""/>
          <p:cNvGraphicFramePr>
            <a:graphicFrameLocks xmlns:a="http://schemas.openxmlformats.org/drawingml/2006/main"/>
          </p:cNvGraphicFramePr>
          <p:nvPr/>
        </p:nvGraphicFramePr>
        <p:xfrm>
          <a:off x="618263" y="3859035"/>
          <a:ext cx="7731021" cy="165248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{5A111915-BE36-4E01-A7E5-04B1672EAD32}</a:tableStyleId>
              </a:tblPr>
              <a:tblGrid>
                <a:gridCol w="3690000"/>
                <a:gridCol w="4028321"/>
              </a:tblGrid>
              <a:tr h="69490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До 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Указа Президента РФ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После внесения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 изменений в региональное законодательство</a:t>
                      </a:r>
                      <a:endParaRPr/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  <a:round/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88765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Cambria"/>
                        </a:rPr>
                        <a:t>К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омпенс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ация расходов 50% на оплату коммунальных услуг</a:t>
                      </a:r>
                      <a:endParaRPr lang="ru-RU" sz="1400" b="0" i="0" u="none" strike="noStrike" cap="none" spc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(расчет по  нормат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ивам и тарифам)</a:t>
                      </a:r>
                      <a:r>
                        <a:rPr lang="en-US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lang="en-US" sz="1800" b="0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     </a:t>
                      </a:r>
                      <a:endParaRPr/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Cambria"/>
                        </a:rPr>
                        <a:t>К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омпенс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ация расходов 45% на оплату </a:t>
                      </a:r>
                      <a:r>
                        <a:rPr lang="ru-RU" sz="1400" b="1" i="0" u="sng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жилого помещения и коммунальных услуг</a:t>
                      </a:r>
                      <a:endParaRPr sz="1400" b="1" i="0" u="sng" strike="noStrike" cap="none" spc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(расчет по фактическим затратам, но не более 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нормативов потребления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)</a:t>
                      </a: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cs typeface="Cambria"/>
                        </a:rPr>
                        <a:t>   </a:t>
                      </a:r>
                      <a:r>
                        <a:rPr lang="en-US" sz="1400">
                          <a:latin typeface="Cambria"/>
                          <a:cs typeface="Cambria"/>
                        </a:rPr>
                        <a:t>                      </a:t>
                      </a:r>
                      <a:endParaRPr sz="1400" b="1">
                        <a:solidFill>
                          <a:srgbClr val="00B050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  <a:round/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38615706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69047" y="773537"/>
            <a:ext cx="3115257" cy="2865367"/>
          </a:xfrm>
          <a:prstGeom prst="rect">
            <a:avLst/>
          </a:prstGeom>
        </p:spPr>
      </p:pic>
      <p:pic>
        <p:nvPicPr>
          <p:cNvPr id="107427371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5228316" y="773537"/>
            <a:ext cx="3050412" cy="2655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48800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600" cy="8983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Cambria"/>
              </a:rPr>
              <a:t>Предостав</a:t>
            </a: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Cambria"/>
              </a:rPr>
              <a:t>ление </a:t>
            </a: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Cambria"/>
              </a:rPr>
              <a:t>ежемесячной денежной </a:t>
            </a: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Cambria"/>
              </a:rPr>
              <a:t>вып</a:t>
            </a: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Cambria"/>
              </a:rPr>
              <a:t>латы на проезд</a:t>
            </a:r>
            <a:b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Cambria"/>
              </a:rPr>
            </a:br>
            <a:r>
              <a:rPr sz="1800" b="1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многодетным семьям</a:t>
            </a:r>
            <a:endParaRPr b="1"/>
          </a:p>
        </p:txBody>
      </p:sp>
      <p:sp>
        <p:nvSpPr>
          <p:cNvPr id="177505618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B5D537-B6DD-EEFC-9F5F-DB0F448827E4}" type="slidenum">
              <a:rPr lang="ru-RU"/>
              <a:t/>
            </a:fld>
            <a:endParaRPr lang="ru-RU"/>
          </a:p>
        </p:txBody>
      </p:sp>
      <p:cxnSp>
        <p:nvCxnSpPr>
          <p:cNvPr id="2005502576" name="Прямая соединительная линия 5"/>
          <p:cNvCxnSpPr>
            <a:cxnSpLocks/>
          </p:cNvCxnSpPr>
          <p:nvPr/>
        </p:nvCxnSpPr>
        <p:spPr bwMode="auto">
          <a:xfrm flipH="0" flipV="0">
            <a:off x="152820" y="881583"/>
            <a:ext cx="8875410" cy="36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graphicFrame>
        <p:nvGraphicFramePr>
          <p:cNvPr id="333798387" name=""/>
          <p:cNvGraphicFramePr>
            <a:graphicFrameLocks xmlns:a="http://schemas.openxmlformats.org/drawingml/2006/main"/>
          </p:cNvGraphicFramePr>
          <p:nvPr/>
        </p:nvGraphicFramePr>
        <p:xfrm>
          <a:off x="152820" y="1901201"/>
          <a:ext cx="7731021" cy="382182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{5A111915-BE36-4E01-A7E5-04B1672EAD32}</a:tableStyleId>
              </a:tblPr>
              <a:tblGrid>
                <a:gridCol w="4237113"/>
                <a:gridCol w="4625596"/>
              </a:tblGrid>
              <a:tr h="7810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До 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Указа Президента РФ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После внесения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 изменений в региональное законодательство</a:t>
                      </a:r>
                      <a:endParaRPr/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73602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Предоставление ежемесячной денежной выплаты на проезд: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</a:t>
                      </a: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592 руб. на каждого дошкольника;   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*1 300 руб. на каждого школьника</a:t>
                      </a: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;                     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*1 300 руб. на каждого обучающегося в возрасте до 24 лет, не вступившего в брак, </a:t>
                      </a:r>
                      <a:r>
                        <a:rPr sz="1600" b="0">
                          <a:solidFill>
                            <a:srgbClr val="00206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получающего</a:t>
                      </a:r>
                      <a:r>
                        <a:rPr sz="1600" b="0">
                          <a:solidFill>
                            <a:srgbClr val="00206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образование,по очной форме обучения на территории автономного округа</a:t>
                      </a:r>
                      <a:r>
                        <a:rPr sz="16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600" b="0" i="1" u="sng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(до 31 декабря 2024 года)</a:t>
                      </a:r>
                      <a:endParaRPr sz="1600" i="1" u="sng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 anchor="t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Предоставление ежемесячной денежной выплаты на проезд: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</a:t>
                      </a: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592 руб. на каждого дошкольника;   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*1 300 руб. на каждого школьника</a:t>
                      </a: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;                     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*1 300 руб. на каждого обучающегося в возрасте до 24 лет, не вступившего в брак, </a:t>
                      </a:r>
                      <a:r>
                        <a:rPr lang="ru-RU" sz="1600" b="0" i="0" u="none" strike="noStrike" cap="none" spc="0">
                          <a:solidFill>
                            <a:srgbClr val="00206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получающего</a:t>
                      </a:r>
                      <a:r>
                        <a:rPr lang="ru-RU" sz="1600" b="0" i="0" u="none" strike="noStrike" cap="none" spc="0">
                          <a:solidFill>
                            <a:srgbClr val="00206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образование по очной форме обучения на территории автономного округа</a:t>
                      </a:r>
                      <a:r>
                        <a:rPr lang="ru-RU" sz="1600" b="0" i="0" u="none" strike="noStrike" cap="none" spc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lang="ru-RU" sz="1600" b="1" i="1" u="sng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Cambria"/>
                        </a:rPr>
                        <a:t>(мера продлена до 31 декабря 2026 года)</a:t>
                      </a:r>
                      <a:endParaRPr sz="1600" b="1" i="1" u="sng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anchor="t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1193803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956331" y="1018740"/>
            <a:ext cx="3715627" cy="882460"/>
          </a:xfrm>
          <a:prstGeom prst="rect">
            <a:avLst/>
          </a:prstGeom>
        </p:spPr>
      </p:pic>
      <p:pic>
        <p:nvPicPr>
          <p:cNvPr id="214513628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03162" y="5044156"/>
            <a:ext cx="1004486" cy="831491"/>
          </a:xfrm>
          <a:prstGeom prst="rect">
            <a:avLst/>
          </a:prstGeom>
        </p:spPr>
      </p:pic>
      <p:sp>
        <p:nvSpPr>
          <p:cNvPr id="1747609014" name=""/>
          <p:cNvSpPr txBox="1"/>
          <p:nvPr/>
        </p:nvSpPr>
        <p:spPr bwMode="auto">
          <a:xfrm flipH="0" flipV="0">
            <a:off x="5128386" y="5044156"/>
            <a:ext cx="3809737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400" b="1" i="0">
                <a:solidFill>
                  <a:srgbClr val="002060"/>
                </a:solidFill>
                <a:latin typeface="Times New Roman"/>
              </a:rPr>
              <a:t>прав</a:t>
            </a:r>
            <a:r>
              <a:rPr sz="1400" b="1" i="0">
                <a:solidFill>
                  <a:srgbClr val="002060"/>
                </a:solidFill>
                <a:latin typeface="Times New Roman"/>
              </a:rPr>
              <a:t>о на предоставление  выплаты  </a:t>
            </a:r>
            <a:r>
              <a:rPr sz="1400" b="1" i="0" u="sng">
                <a:solidFill>
                  <a:srgbClr val="002060"/>
                </a:solidFill>
                <a:latin typeface="Times New Roman"/>
              </a:rPr>
              <a:t>возникнет также и у младших детей многодетной семьи</a:t>
            </a:r>
            <a:r>
              <a:rPr sz="1400" b="1" i="0">
                <a:solidFill>
                  <a:srgbClr val="002060"/>
                </a:solidFill>
                <a:latin typeface="Times New Roman"/>
              </a:rPr>
              <a:t>, даже в случае обучения старшего ребенка за пределами автономного округа</a:t>
            </a:r>
            <a:endParaRPr i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966245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7981BB-0916-2541-B97B-D050698DE884}" type="slidenum">
              <a:rPr lang="ru-RU"/>
              <a:t/>
            </a:fld>
            <a:endParaRPr lang="ru-RU"/>
          </a:p>
        </p:txBody>
      </p:sp>
      <p:pic>
        <p:nvPicPr>
          <p:cNvPr id="158071106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936585" y="1078115"/>
            <a:ext cx="2026026" cy="1266265"/>
          </a:xfrm>
          <a:prstGeom prst="rect">
            <a:avLst/>
          </a:prstGeom>
        </p:spPr>
      </p:pic>
      <p:sp>
        <p:nvSpPr>
          <p:cNvPr id="1577316044" name="Номер слайда 3"/>
          <p:cNvSpPr>
            <a:spLocks noGrp="1"/>
          </p:cNvSpPr>
          <p:nvPr/>
        </p:nvSpPr>
        <p:spPr bwMode="auto">
          <a:xfrm>
            <a:off x="6457950" y="6356350"/>
            <a:ext cx="2057400" cy="365124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1FA8410-1FD8-BA1D-ACA3-2ECE94ABF959}" type="slidenum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07206739" name="Прямоугольник 4"/>
          <p:cNvSpPr/>
          <p:nvPr/>
        </p:nvSpPr>
        <p:spPr bwMode="auto">
          <a:xfrm>
            <a:off x="216660" y="251577"/>
            <a:ext cx="8917438" cy="6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0" u="none" strike="noStrike" cap="none" spc="0">
                <a:solidFill>
                  <a:srgbClr val="1F497D">
                    <a:lumMod val="75000"/>
                  </a:srgbClr>
                </a:solidFill>
                <a:latin typeface="Cambria"/>
                <a:cs typeface="Cambria"/>
              </a:rPr>
              <a:t>П</a:t>
            </a:r>
            <a:r>
              <a:rPr lang="ru-RU" sz="1800" b="1" i="0" u="none" strike="noStrike" cap="none" spc="0">
                <a:solidFill>
                  <a:srgbClr val="1F497D">
                    <a:lumMod val="75000"/>
                  </a:srgbClr>
                </a:solidFill>
                <a:latin typeface="Cambria"/>
                <a:cs typeface="Cambria"/>
              </a:rPr>
              <a:t>рогноз дохо</a:t>
            </a:r>
            <a:r>
              <a:rPr lang="ru-RU" sz="1800" b="1" i="0" u="none" strike="noStrike" cap="none" spc="0">
                <a:solidFill>
                  <a:srgbClr val="1F497D">
                    <a:lumMod val="75000"/>
                  </a:srgbClr>
                </a:solidFill>
                <a:latin typeface="Cambria"/>
                <a:cs typeface="Cambria"/>
              </a:rPr>
              <a:t>дов от предоставления мер социальной поддержки многодетной семье (с тремя детьми)</a:t>
            </a:r>
            <a:endParaRPr sz="1800" b="1" i="0" u="none" strike="noStrike" cap="none" spc="0">
              <a:solidFill>
                <a:srgbClr val="1F497D">
                  <a:lumMod val="75000"/>
                </a:srgbClr>
              </a:solidFill>
              <a:latin typeface="Cambria"/>
              <a:cs typeface="Cambria"/>
            </a:endParaRPr>
          </a:p>
        </p:txBody>
      </p:sp>
      <p:cxnSp>
        <p:nvCxnSpPr>
          <p:cNvPr id="25693063" name="Прямая соединительная линия 5"/>
          <p:cNvCxnSpPr>
            <a:cxnSpLocks/>
          </p:cNvCxnSpPr>
          <p:nvPr/>
        </p:nvCxnSpPr>
        <p:spPr bwMode="auto">
          <a:xfrm>
            <a:off x="307737" y="892017"/>
            <a:ext cx="8712966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11683327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16116" y="1072170"/>
            <a:ext cx="2026027" cy="1266266"/>
          </a:xfrm>
          <a:prstGeom prst="rect">
            <a:avLst/>
          </a:prstGeom>
        </p:spPr>
      </p:pic>
      <p:sp>
        <p:nvSpPr>
          <p:cNvPr id="300684725" name="TextBox 58"/>
          <p:cNvSpPr txBox="1"/>
          <p:nvPr/>
        </p:nvSpPr>
        <p:spPr bwMode="auto">
          <a:xfrm flipH="0" flipV="0">
            <a:off x="58800" y="892017"/>
            <a:ext cx="4784696" cy="341709"/>
          </a:xfrm>
          <a:prstGeom prst="rect">
            <a:avLst/>
          </a:prstGeom>
          <a:noFill/>
        </p:spPr>
        <p:txBody>
          <a:bodyPr wrap="square" lIns="127990" tIns="63994" rIns="127990" bIns="63994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4472C4">
                    <a:lumMod val="50000"/>
                  </a:srgbClr>
                </a:solidFill>
                <a:latin typeface="Cambria"/>
                <a:cs typeface="Cambria"/>
              </a:rPr>
              <a:t>В </a:t>
            </a:r>
            <a:r>
              <a:rPr lang="ru-RU" sz="1400" b="1">
                <a:solidFill>
                  <a:srgbClr val="4472C4">
                    <a:lumMod val="50000"/>
                  </a:srgbClr>
                </a:solidFill>
                <a:latin typeface="Cambria"/>
                <a:cs typeface="Cambria"/>
              </a:rPr>
              <a:t>соответствии </a:t>
            </a:r>
            <a:r>
              <a:rPr lang="ru-RU" sz="1400" b="1">
                <a:solidFill>
                  <a:srgbClr val="4472C4">
                    <a:lumMod val="50000"/>
                  </a:srgbClr>
                </a:solidFill>
                <a:latin typeface="Cambria"/>
                <a:cs typeface="Cambria"/>
              </a:rPr>
              <a:t>с действующим законодательством</a:t>
            </a:r>
            <a:endParaRPr sz="1600" b="1">
              <a:solidFill>
                <a:srgbClr val="4472C4">
                  <a:lumMod val="50000"/>
                </a:srgbClr>
              </a:solidFill>
              <a:latin typeface="Arial Narrow"/>
            </a:endParaRPr>
          </a:p>
        </p:txBody>
      </p:sp>
      <p:sp>
        <p:nvSpPr>
          <p:cNvPr id="396184019" name="TextBox 58"/>
          <p:cNvSpPr txBox="1"/>
          <p:nvPr/>
        </p:nvSpPr>
        <p:spPr bwMode="auto">
          <a:xfrm>
            <a:off x="4795731" y="892017"/>
            <a:ext cx="4284586" cy="341709"/>
          </a:xfrm>
          <a:prstGeom prst="rect">
            <a:avLst/>
          </a:prstGeom>
          <a:noFill/>
        </p:spPr>
        <p:txBody>
          <a:bodyPr wrap="none" lIns="127991" tIns="63995" rIns="127991" bIns="63995" rtlCol="0">
            <a:spAutoFit/>
          </a:bodyPr>
          <a:lstStyle/>
          <a:p>
            <a:pPr>
              <a:defRPr/>
            </a:pPr>
            <a:r>
              <a:rPr lang="ru-RU" sz="1400" b="1" i="0" u="none" strike="noStrike" cap="none" spc="0">
                <a:solidFill>
                  <a:srgbClr val="4472C4">
                    <a:lumMod val="50000"/>
                  </a:srgbClr>
                </a:solidFill>
                <a:latin typeface="Cambria"/>
                <a:ea typeface="Calibri"/>
                <a:cs typeface="Cambria"/>
              </a:rPr>
              <a:t>После </a:t>
            </a:r>
            <a:r>
              <a:rPr lang="ru-RU" sz="1400" b="1" i="0" u="none" strike="noStrike" cap="none" spc="0">
                <a:solidFill>
                  <a:srgbClr val="4472C4">
                    <a:lumMod val="50000"/>
                  </a:srgbClr>
                </a:solidFill>
                <a:latin typeface="Cambria"/>
                <a:ea typeface="Calibri"/>
                <a:cs typeface="Cambria"/>
              </a:rPr>
              <a:t>синхронизации </a:t>
            </a:r>
            <a:r>
              <a:rPr lang="ru-RU" sz="1400" b="1" i="0" u="none" strike="noStrike" cap="none" spc="0">
                <a:solidFill>
                  <a:srgbClr val="4472C4">
                    <a:lumMod val="50000"/>
                  </a:srgbClr>
                </a:solidFill>
                <a:latin typeface="Cambria"/>
                <a:ea typeface="Calibri"/>
                <a:cs typeface="Cambria"/>
              </a:rPr>
              <a:t>с </a:t>
            </a:r>
            <a:r>
              <a:rPr lang="ru-RU" sz="1400" b="1" i="0" u="none" strike="noStrike" cap="none" spc="0">
                <a:solidFill>
                  <a:srgbClr val="4472C4">
                    <a:lumMod val="50000"/>
                  </a:srgbClr>
                </a:solidFill>
                <a:latin typeface="Cambria"/>
                <a:ea typeface="Calibri"/>
                <a:cs typeface="Cambria"/>
              </a:rPr>
              <a:t>Указом Президента РФ</a:t>
            </a:r>
            <a:endParaRPr sz="1400" b="1" i="0" u="none" strike="noStrike" cap="none" spc="0">
              <a:solidFill>
                <a:srgbClr val="4472C4">
                  <a:lumMod val="50000"/>
                </a:srgbClr>
              </a:solidFill>
              <a:latin typeface="Cambria"/>
              <a:cs typeface="Cambria"/>
            </a:endParaRPr>
          </a:p>
        </p:txBody>
      </p:sp>
      <p:cxnSp>
        <p:nvCxnSpPr>
          <p:cNvPr id="2053014809" name=""/>
          <p:cNvCxnSpPr>
            <a:cxnSpLocks/>
          </p:cNvCxnSpPr>
          <p:nvPr/>
        </p:nvCxnSpPr>
        <p:spPr bwMode="auto">
          <a:xfrm flipH="0" flipV="1">
            <a:off x="733817" y="2338437"/>
            <a:ext cx="1105522" cy="206352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897784" name=""/>
          <p:cNvCxnSpPr>
            <a:cxnSpLocks/>
          </p:cNvCxnSpPr>
          <p:nvPr/>
        </p:nvCxnSpPr>
        <p:spPr bwMode="auto">
          <a:xfrm flipH="1" flipV="1">
            <a:off x="3300274" y="2375115"/>
            <a:ext cx="899583" cy="219549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190164" name=""/>
          <p:cNvCxnSpPr>
            <a:cxnSpLocks/>
          </p:cNvCxnSpPr>
          <p:nvPr/>
        </p:nvCxnSpPr>
        <p:spPr bwMode="auto">
          <a:xfrm flipH="0" flipV="1">
            <a:off x="2529129" y="2375113"/>
            <a:ext cx="0" cy="219550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9229762" name=""/>
          <p:cNvGraphicFramePr>
            <a:graphicFrameLocks xmlns:a="http://schemas.openxmlformats.org/drawingml/2006/main"/>
          </p:cNvGraphicFramePr>
          <p:nvPr/>
        </p:nvGraphicFramePr>
        <p:xfrm>
          <a:off x="72359" y="2694515"/>
          <a:ext cx="2446554" cy="74421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{5A111915-BE36-4E01-A7E5-04B1672EAD32}</a:tableStyleId>
              </a:tblPr>
              <a:tblGrid>
                <a:gridCol w="1038976"/>
                <a:gridCol w="692650"/>
                <a:gridCol w="901438"/>
                <a:gridCol w="865813"/>
                <a:gridCol w="901440"/>
              </a:tblGrid>
              <a:tr h="25979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Компенсация за ЖКУ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ЕДВ на проезд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Питание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pPr algn="ctr">
                        <a:defRPr/>
                      </a:pP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в школе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Подготовка ребенка к школе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Лекарств. </a:t>
                      </a: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обеспечение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70C0"/>
                    </a:solidFill>
                  </a:tcPr>
                </a:tc>
              </a:tr>
              <a:tr h="25979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30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69 316,56</a:t>
                      </a:r>
                      <a:endParaRPr sz="130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34 056</a:t>
                      </a:r>
                      <a:endParaRPr sz="13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198 720</a:t>
                      </a:r>
                      <a:endParaRPr sz="13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27 949,5</a:t>
                      </a:r>
                      <a:endParaRPr sz="13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1 584</a:t>
                      </a:r>
                      <a:endParaRPr sz="13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123982809" name=""/>
          <p:cNvGraphicFramePr>
            <a:graphicFrameLocks xmlns:a="http://schemas.openxmlformats.org/drawingml/2006/main"/>
          </p:cNvGraphicFramePr>
          <p:nvPr/>
        </p:nvGraphicFramePr>
        <p:xfrm>
          <a:off x="4702173" y="2694515"/>
          <a:ext cx="4409604" cy="110997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{5A111915-BE36-4E01-A7E5-04B1672EAD32}</a:tableStyleId>
              </a:tblPr>
              <a:tblGrid>
                <a:gridCol w="1038976"/>
                <a:gridCol w="811438"/>
                <a:gridCol w="779231"/>
                <a:gridCol w="865813"/>
                <a:gridCol w="901438"/>
              </a:tblGrid>
              <a:tr h="25979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Компенсация за ЖКУ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ЕДВ на проезд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Питание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pPr algn="ctr">
                        <a:defRPr/>
                      </a:pP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в школе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Подготовка ребенка к школе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Лекарств. </a:t>
                      </a:r>
                      <a:r>
                        <a:rPr sz="90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обеспечение</a:t>
                      </a:r>
                      <a:endParaRPr sz="90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25979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30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50 587,68</a:t>
                      </a:r>
                      <a:endParaRPr sz="130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34 056</a:t>
                      </a:r>
                      <a:endParaRPr sz="13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198 720</a:t>
                      </a:r>
                      <a:endParaRPr sz="13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27 949,5</a:t>
                      </a:r>
                      <a:endParaRPr sz="13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1 584</a:t>
                      </a:r>
                      <a:endParaRPr sz="13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cxnSp>
        <p:nvCxnSpPr>
          <p:cNvPr id="1298424417" name=""/>
          <p:cNvCxnSpPr>
            <a:cxnSpLocks/>
          </p:cNvCxnSpPr>
          <p:nvPr/>
        </p:nvCxnSpPr>
        <p:spPr bwMode="auto">
          <a:xfrm flipH="0" flipV="1">
            <a:off x="5328748" y="2356776"/>
            <a:ext cx="931058" cy="188012"/>
          </a:xfrm>
          <a:prstGeom prst="line">
            <a:avLst/>
          </a:prstGeom>
          <a:ln w="38099" cap="flat" cmpd="sng" algn="ctr">
            <a:solidFill>
              <a:srgbClr val="00B05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63515" name=""/>
          <p:cNvCxnSpPr>
            <a:cxnSpLocks/>
          </p:cNvCxnSpPr>
          <p:nvPr/>
        </p:nvCxnSpPr>
        <p:spPr bwMode="auto">
          <a:xfrm flipH="1" flipV="1">
            <a:off x="7720743" y="2381061"/>
            <a:ext cx="899582" cy="219549"/>
          </a:xfrm>
          <a:prstGeom prst="line">
            <a:avLst/>
          </a:prstGeom>
          <a:ln w="38099" cap="flat" cmpd="sng" algn="ctr">
            <a:solidFill>
              <a:srgbClr val="00B05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7365042" name=""/>
          <p:cNvCxnSpPr>
            <a:cxnSpLocks/>
          </p:cNvCxnSpPr>
          <p:nvPr/>
        </p:nvCxnSpPr>
        <p:spPr bwMode="auto">
          <a:xfrm flipH="0" flipV="1">
            <a:off x="6949599" y="2381061"/>
            <a:ext cx="0" cy="219549"/>
          </a:xfrm>
          <a:prstGeom prst="line">
            <a:avLst/>
          </a:prstGeom>
          <a:ln w="38099" cap="flat" cmpd="sng" algn="ctr">
            <a:solidFill>
              <a:srgbClr val="00B05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700994" name=""/>
          <p:cNvSpPr/>
          <p:nvPr/>
        </p:nvSpPr>
        <p:spPr bwMode="auto">
          <a:xfrm rot="16199932" flipH="0" flipV="0">
            <a:off x="2114974" y="1536788"/>
            <a:ext cx="298035" cy="4383262"/>
          </a:xfrm>
          <a:prstGeom prst="leftBrace">
            <a:avLst>
              <a:gd name="adj1" fmla="val 8333"/>
              <a:gd name="adj2" fmla="val 93762"/>
            </a:avLst>
          </a:prstGeom>
          <a:ln w="19049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04359769" name=""/>
          <p:cNvSpPr/>
          <p:nvPr/>
        </p:nvSpPr>
        <p:spPr bwMode="auto">
          <a:xfrm rot="16199932" flipH="0" flipV="0">
            <a:off x="6771129" y="1540170"/>
            <a:ext cx="298035" cy="4383261"/>
          </a:xfrm>
          <a:prstGeom prst="leftBrace">
            <a:avLst>
              <a:gd name="adj1" fmla="val 8333"/>
              <a:gd name="adj2" fmla="val 59971"/>
            </a:avLst>
          </a:prstGeom>
          <a:ln w="19049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aphicFrame>
        <p:nvGraphicFramePr>
          <p:cNvPr id="2059070658" name=""/>
          <p:cNvGraphicFramePr>
            <a:graphicFrameLocks xmlns:a="http://schemas.openxmlformats.org/drawingml/2006/main"/>
          </p:cNvGraphicFramePr>
          <p:nvPr/>
        </p:nvGraphicFramePr>
        <p:xfrm>
          <a:off x="151733" y="3852999"/>
          <a:ext cx="8900791" cy="298935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{5A111915-BE36-4E01-A7E5-04B1672EAD32}</a:tableStyleId>
              </a:tblPr>
              <a:tblGrid>
                <a:gridCol w="3447297"/>
                <a:gridCol w="2540112"/>
                <a:gridCol w="2900682"/>
              </a:tblGrid>
              <a:tr h="64269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Объем выплат, </a:t>
                      </a: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ea typeface="Arial Narrow"/>
                          <a:cs typeface="Cambria"/>
                        </a:rPr>
                        <a:t>руб.</a:t>
                      </a: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:</a:t>
                      </a:r>
                      <a:endParaRPr sz="1300" b="1" i="0" u="none" strike="noStrike" cap="none" spc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ea typeface="Arial Narrow"/>
                          <a:cs typeface="Cambria"/>
                        </a:rPr>
                        <a:t>В соответствии </a:t>
                      </a: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ea typeface="Arial Narrow"/>
                          <a:cs typeface="Cambria"/>
                        </a:rPr>
                        <a:t>с действующим законодательством</a:t>
                      </a:r>
                      <a:endParaRPr sz="130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Cambria"/>
                        </a:rPr>
                        <a:t>После </a:t>
                      </a: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Cambria"/>
                        </a:rPr>
                        <a:t>синхронизации </a:t>
                      </a: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Cambria"/>
                        </a:rPr>
                        <a:t>с </a:t>
                      </a: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Cambria"/>
                        </a:rPr>
                        <a:t>Указом Президента РФ </a:t>
                      </a:r>
                      <a:r>
                        <a:rPr lang="ru-RU" sz="1300" b="1" i="0" u="none" strike="noStrike" cap="none" spc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Cambria"/>
                        </a:rPr>
                        <a:t>по предложениям Депсоцразвития Югры</a:t>
                      </a:r>
                      <a:endParaRPr sz="1300" b="1" i="0" u="none" strike="noStrike" cap="none" spc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36854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"/>
                          <a:ea typeface="Arial Narrow"/>
                          <a:cs typeface="Cambria"/>
                        </a:rPr>
                        <a:t>На семью в месяц</a:t>
                      </a:r>
                      <a:endParaRPr sz="1200" b="1" i="0" u="none" strike="noStrike" cap="none" spc="0">
                        <a:solidFill>
                          <a:srgbClr val="4472C4">
                            <a:lumMod val="50000"/>
                          </a:srgbClr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27 636</a:t>
                      </a:r>
                      <a:endParaRPr sz="1400" b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26 075</a:t>
                      </a:r>
                      <a:endParaRPr sz="14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6428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"/>
                          <a:cs typeface="Cambria"/>
                        </a:rPr>
                        <a:t>На семью в год</a:t>
                      </a:r>
                      <a:endParaRPr sz="1200" b="1" i="0" u="none" strike="noStrike" cap="none" spc="0">
                        <a:solidFill>
                          <a:srgbClr val="4472C4">
                            <a:lumMod val="50000"/>
                          </a:srgbClr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331 626</a:t>
                      </a:r>
                      <a:endParaRPr sz="1400" b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312 897</a:t>
                      </a:r>
                      <a:endParaRPr sz="140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6854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"/>
                          <a:cs typeface="Cambria"/>
                        </a:rPr>
                        <a:t>На семью за 10 лет</a:t>
                      </a:r>
                      <a:endParaRPr sz="1200" b="1" i="0" u="none" strike="noStrike" cap="none" spc="0">
                        <a:solidFill>
                          <a:srgbClr val="4472C4">
                            <a:lumMod val="50000"/>
                          </a:srgbClr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Arial"/>
                          <a:cs typeface="Cambria"/>
                        </a:rPr>
                        <a:t>3 316 261</a:t>
                      </a:r>
                      <a:endParaRPr sz="1400" b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3 128 972</a:t>
                      </a:r>
                      <a:endParaRPr sz="1400" b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68549"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"/>
                          <a:cs typeface="Cambria"/>
                        </a:rPr>
                        <a:t>На семью в связи с продлением </a:t>
                      </a:r>
                      <a:r>
                        <a:rPr lang="ru-RU" sz="1200" b="1" i="0" u="none" strike="noStrike" cap="none" spc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"/>
                          <a:ea typeface="Times New Roman"/>
                          <a:cs typeface="Cambria"/>
                        </a:rPr>
                        <a:t>периода назначения МСП на 5 лет ( до достижения старшим ребенком возраста 23 лет)</a:t>
                      </a:r>
                      <a:endParaRPr sz="1200" b="1" i="0" u="none" strike="noStrike" cap="none" spc="0">
                        <a:solidFill>
                          <a:srgbClr val="4472C4">
                            <a:lumMod val="50000"/>
                          </a:srgbClr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200" b="1" i="0" u="none" strike="noStrike" cap="none" spc="0">
                        <a:solidFill>
                          <a:srgbClr val="4472C4">
                            <a:lumMod val="50000"/>
                          </a:srgbClr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х</a:t>
                      </a:r>
                      <a:endParaRPr sz="1400" b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 algn="ctr">
                        <a:defRPr/>
                      </a:pPr>
                      <a:endParaRPr sz="1400" b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4 693 458</a:t>
                      </a:r>
                      <a:endParaRPr sz="1400" b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498797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Объем поддержки увеличится </a:t>
                      </a:r>
                      <a:r>
                        <a:rPr lang="ru-RU" sz="140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  <a:t>до </a:t>
                      </a:r>
                      <a:br>
                        <a:rPr sz="1400" b="0">
                          <a:solidFill>
                            <a:srgbClr val="002060"/>
                          </a:solidFill>
                          <a:latin typeface="Cambria"/>
                          <a:cs typeface="Cambria"/>
                        </a:rPr>
                      </a:br>
                      <a:r>
                        <a:rPr sz="1400" b="1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1 377 197</a:t>
                      </a:r>
                      <a:endParaRPr sz="1400" b="0">
                        <a:solidFill>
                          <a:srgbClr val="C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cxnSp>
        <p:nvCxnSpPr>
          <p:cNvPr id="209714833" name=""/>
          <p:cNvCxnSpPr>
            <a:cxnSpLocks/>
          </p:cNvCxnSpPr>
          <p:nvPr/>
        </p:nvCxnSpPr>
        <p:spPr bwMode="auto">
          <a:xfrm flipH="0" flipV="0">
            <a:off x="4191040" y="3804494"/>
            <a:ext cx="0" cy="97012"/>
          </a:xfrm>
          <a:prstGeom prst="line">
            <a:avLst/>
          </a:prstGeom>
          <a:ln w="1904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6336529" name=""/>
          <p:cNvSpPr/>
          <p:nvPr/>
        </p:nvSpPr>
        <p:spPr bwMode="auto">
          <a:xfrm flipH="0" flipV="0">
            <a:off x="7248523" y="3728421"/>
            <a:ext cx="308679" cy="1730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478664" name=""/>
          <p:cNvSpPr/>
          <p:nvPr/>
        </p:nvSpPr>
        <p:spPr bwMode="auto">
          <a:xfrm flipH="0" flipV="0">
            <a:off x="4036700" y="3731802"/>
            <a:ext cx="308678" cy="1730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513835" name=""/>
          <p:cNvSpPr txBox="1"/>
          <p:nvPr/>
        </p:nvSpPr>
        <p:spPr bwMode="auto">
          <a:xfrm flipH="0" flipV="0">
            <a:off x="151734" y="3457120"/>
            <a:ext cx="1136282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1200" b="1" i="0" u="none" strike="noStrike" cap="none" spc="0">
                <a:solidFill>
                  <a:srgbClr val="4472C4">
                    <a:lumMod val="50000"/>
                  </a:srgbClr>
                </a:solidFill>
                <a:latin typeface="Cambria"/>
                <a:cs typeface="Cambria"/>
              </a:rPr>
              <a:t>руб.</a:t>
            </a:r>
            <a:r>
              <a:rPr lang="ru-RU" sz="1200" b="1" i="0" u="none" strike="noStrike" cap="none" spc="0">
                <a:solidFill>
                  <a:srgbClr val="4472C4">
                    <a:lumMod val="50000"/>
                  </a:srgbClr>
                </a:solidFill>
                <a:latin typeface="Cambria"/>
                <a:cs typeface="Cambria"/>
              </a:rPr>
              <a:t> в год</a:t>
            </a:r>
            <a:endParaRPr sz="1200" b="1" i="0" u="none" strike="noStrike" cap="none" spc="0">
              <a:solidFill>
                <a:srgbClr val="4472C4">
                  <a:lumMod val="50000"/>
                </a:srgbClr>
              </a:solidFill>
              <a:latin typeface="Cambria"/>
              <a:cs typeface="Cambria"/>
            </a:endParaRPr>
          </a:p>
        </p:txBody>
      </p:sp>
      <p:sp>
        <p:nvSpPr>
          <p:cNvPr id="1461665678" name=""/>
          <p:cNvSpPr txBox="1"/>
          <p:nvPr/>
        </p:nvSpPr>
        <p:spPr bwMode="auto">
          <a:xfrm flipH="0" flipV="0">
            <a:off x="8098020" y="3511678"/>
            <a:ext cx="955225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1200" b="1" i="0" u="none" strike="noStrike" cap="none" spc="0">
                <a:solidFill>
                  <a:srgbClr val="4472C4">
                    <a:lumMod val="50000"/>
                  </a:srgbClr>
                </a:solidFill>
                <a:latin typeface="Cambria"/>
                <a:cs typeface="Cambria"/>
              </a:rPr>
              <a:t>руб.</a:t>
            </a:r>
            <a:r>
              <a:rPr sz="1200" b="1" i="0" u="none" strike="noStrike" cap="none" spc="0">
                <a:solidFill>
                  <a:srgbClr val="4472C4">
                    <a:lumMod val="50000"/>
                  </a:srgbClr>
                </a:solidFill>
                <a:latin typeface="Cambria"/>
                <a:cs typeface="Cambria"/>
              </a:rPr>
              <a:t> в год</a:t>
            </a:r>
            <a:endParaRPr sz="1200" b="1" i="0" u="none" strike="noStrike" cap="none" spc="0">
              <a:solidFill>
                <a:srgbClr val="4472C4">
                  <a:lumMod val="50000"/>
                </a:srgbClr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866288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05501"/>
            <a:ext cx="8229600" cy="114300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indent="450214" algn="just">
              <a:defRPr/>
            </a:pPr>
            <a:r>
              <a:rPr lang="ru-RU" sz="1800" b="1">
                <a:solidFill>
                  <a:srgbClr val="002060"/>
                </a:solidFill>
                <a:latin typeface="Cambria"/>
                <a:cs typeface="Cambria"/>
              </a:rPr>
              <a:t>О</a:t>
            </a:r>
            <a:r>
              <a:rPr lang="ru-RU" sz="1800" b="1">
                <a:solidFill>
                  <a:srgbClr val="002060"/>
                </a:solidFill>
                <a:latin typeface="Cambria"/>
                <a:cs typeface="Cambria"/>
              </a:rPr>
              <a:t>плат</a:t>
            </a:r>
            <a:r>
              <a:rPr lang="ru-RU" sz="1800" b="1">
                <a:solidFill>
                  <a:srgbClr val="002060"/>
                </a:solidFill>
                <a:latin typeface="Cambria"/>
                <a:cs typeface="Cambria"/>
              </a:rPr>
              <a:t>а коммунальных</a:t>
            </a:r>
            <a:r>
              <a:rPr lang="ru-RU" sz="18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b="1">
                <a:solidFill>
                  <a:srgbClr val="002060"/>
                </a:solidFill>
                <a:latin typeface="Cambria"/>
                <a:cs typeface="Cambria"/>
              </a:rPr>
              <a:t>услуг гражданам, награжденным </a:t>
            </a: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медалями Ханты-Мансийского</a:t>
            </a: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автономного округа – Югры </a:t>
            </a: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«Материнская слава</a:t>
            </a: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»,</a:t>
            </a:r>
            <a:endParaRPr sz="1800" b="1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defRPr/>
            </a:pP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«Отцовская слава</a:t>
            </a:r>
            <a:r>
              <a:rPr sz="1800" b="1">
                <a:solidFill>
                  <a:srgbClr val="002060"/>
                </a:solidFill>
                <a:latin typeface="Cambria"/>
                <a:cs typeface="Cambria"/>
              </a:rPr>
              <a:t>»</a:t>
            </a:r>
            <a:endParaRPr sz="1800" b="1">
              <a:solidFill>
                <a:srgbClr val="002060"/>
              </a:solidFill>
              <a:latin typeface="Cambria"/>
              <a:cs typeface="Cambria"/>
            </a:endParaRPr>
          </a:p>
        </p:txBody>
      </p:sp>
      <p:sp>
        <p:nvSpPr>
          <p:cNvPr id="66963979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428642-8205-00E8-93DE-D00E80CA183B}" type="slidenum">
              <a:rPr lang="ru-RU"/>
              <a:t/>
            </a:fld>
            <a:endParaRPr lang="ru-RU"/>
          </a:p>
        </p:txBody>
      </p:sp>
      <p:cxnSp>
        <p:nvCxnSpPr>
          <p:cNvPr id="298683887" name="Прямая соединительная линия 5"/>
          <p:cNvCxnSpPr>
            <a:cxnSpLocks/>
          </p:cNvCxnSpPr>
          <p:nvPr/>
        </p:nvCxnSpPr>
        <p:spPr bwMode="auto">
          <a:xfrm flipH="0" flipV="0">
            <a:off x="195998" y="1032585"/>
            <a:ext cx="8875409" cy="36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graphicFrame>
        <p:nvGraphicFramePr>
          <p:cNvPr id="1620628276" name=""/>
          <p:cNvGraphicFramePr>
            <a:graphicFrameLocks xmlns:a="http://schemas.openxmlformats.org/drawingml/2006/main"/>
          </p:cNvGraphicFramePr>
          <p:nvPr/>
        </p:nvGraphicFramePr>
        <p:xfrm>
          <a:off x="3784205" y="1193344"/>
          <a:ext cx="5127476" cy="539793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{5A111915-BE36-4E01-A7E5-04B1672EAD32}</a:tableStyleId>
              </a:tblPr>
              <a:tblGrid>
                <a:gridCol w="2445289"/>
                <a:gridCol w="2669487"/>
              </a:tblGrid>
              <a:tr h="95039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До 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внесения изменений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После внесения</a:t>
                      </a: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 изменений </a:t>
                      </a:r>
                      <a:endParaRPr sz="1400"/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1449901">
                <a:tc>
                  <a:txBody>
                    <a:bodyPr/>
                    <a:p>
                      <a:pPr>
                        <a:defRPr/>
                      </a:pPr>
                      <a:endParaRPr sz="1500"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500" b="0" i="0" u="none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Гражданам, постоянно проживающим в  автономном округе награжденным орденом "Родительская слава", медалью ордена "Родительская слава", имеющим звание "Мать-героиня", предоставляется компенсация расходов в размере 50 % на оплату коммунальных услуг (на основе нормативов и тарифов).</a:t>
                      </a:r>
                      <a:br>
                        <a:rPr sz="1500" b="0" i="0" u="none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</a:br>
                      <a:r>
                        <a:rPr lang="en-US" sz="1500" b="0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   </a:t>
                      </a:r>
                      <a:endParaRPr sz="1500" b="0" i="0" u="none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 anchor="t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239821" indent="-239821" algn="ctr">
                        <a:buFont typeface="Arial"/>
                        <a:buChar char="•"/>
                        <a:defRPr/>
                      </a:pPr>
                      <a:r>
                        <a:rPr sz="150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Расширены категории получателей: </a:t>
                      </a:r>
                      <a:r>
                        <a:rPr sz="150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 распространяется право на граждан, </a:t>
                      </a:r>
                      <a:r>
                        <a:rPr sz="1500" b="0" i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награжденных </a:t>
                      </a:r>
                      <a:r>
                        <a:rPr sz="1500" b="0" i="0" u="sng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медалями Ханты-Мансийского автономного округа - Югры </a:t>
                      </a:r>
                      <a:r>
                        <a:rPr sz="1500" b="0" i="0" u="sng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«Материнская слава», </a:t>
                      </a:r>
                      <a:r>
                        <a:rPr sz="1500" b="0" i="0" u="sng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«Отцовская слава»</a:t>
                      </a:r>
                      <a:r>
                        <a:rPr lang="ru-RU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cs typeface="Cambria"/>
                        </a:rPr>
                        <a:t>;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 marL="239821" indent="-239821" algn="ctr">
                        <a:buFont typeface="Arial"/>
                        <a:buChar char="•"/>
                        <a:defRPr/>
                      </a:pPr>
                      <a:r>
                        <a:rPr sz="150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 порядок </a:t>
                      </a:r>
                      <a:r>
                        <a:rPr sz="1500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расчета компенсации</a:t>
                      </a:r>
                      <a:r>
                        <a:rPr sz="1500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 для всех награжденных - </a:t>
                      </a:r>
                      <a:r>
                        <a:rPr sz="1500" i="1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исходя из фактических </a:t>
                      </a:r>
                      <a:r>
                        <a:rPr sz="1500" i="1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объемов  потребляемых</a:t>
                      </a:r>
                      <a:r>
                        <a:rPr sz="1500" i="1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 ресурсов</a:t>
                      </a:r>
                      <a:r>
                        <a:rPr sz="1500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, но не более </a:t>
                      </a:r>
                      <a:r>
                        <a:rPr sz="1500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 нормативов и тарифов 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 algn="ctr">
                        <a:defRPr/>
                      </a:pPr>
                      <a:endParaRPr sz="1500" b="1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cs typeface="Cambria"/>
                        </a:rPr>
                        <a:t>                   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anchor="t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57546732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7200" y="1307208"/>
            <a:ext cx="3088390" cy="5049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1136605" name="Заголовок 1"/>
          <p:cNvSpPr>
            <a:spLocks noGrp="1"/>
          </p:cNvSpPr>
          <p:nvPr>
            <p:ph type="ctrTitle" idx="4294967295"/>
          </p:nvPr>
        </p:nvSpPr>
        <p:spPr bwMode="auto">
          <a:xfrm flipH="0" flipV="0">
            <a:off x="662359" y="2125485"/>
            <a:ext cx="8043332" cy="254881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30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Спасибо</a:t>
            </a:r>
            <a:br>
              <a:rPr lang="ru-RU" sz="30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  <a:cs typeface="Cambria"/>
              </a:rPr>
            </a:br>
            <a:r>
              <a:rPr lang="ru-RU" sz="30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 за внимание!</a:t>
            </a:r>
            <a:r>
              <a:rPr lang="ru-RU" sz="30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 </a:t>
            </a:r>
            <a:r>
              <a:rPr lang="ru-RU" sz="30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 </a:t>
            </a:r>
            <a:endParaRPr sz="3000" b="1" i="0" u="none" strike="noStrike" cap="none" spc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958471475" name="Группа 1"/>
          <p:cNvGrpSpPr/>
          <p:nvPr/>
        </p:nvGrpSpPr>
        <p:grpSpPr bwMode="auto">
          <a:xfrm>
            <a:off x="269793" y="319536"/>
            <a:ext cx="5801161" cy="1276348"/>
            <a:chOff x="0" y="0"/>
            <a:chExt cx="5801161" cy="1276348"/>
          </a:xfrm>
        </p:grpSpPr>
        <p:sp>
          <p:nvSpPr>
            <p:cNvPr id="2124180807" name="Заголовок 1"/>
            <p:cNvSpPr txBox="1"/>
            <p:nvPr/>
          </p:nvSpPr>
          <p:spPr bwMode="auto">
            <a:xfrm flipH="0" flipV="0">
              <a:off x="1263836" y="0"/>
              <a:ext cx="4537324" cy="106155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>
                <a:spcBef>
                  <a:spcPts val="0"/>
                </a:spcBef>
                <a:buNone/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  <a:t>ДЕПАРТАМЕНТ СОЦИАЛЬНОГО РАЗВИТИЯ </a:t>
              </a:r>
              <a:b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</a:br>
              <a: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  <a:t>ХАНТЫ-МАНСИЙСКОГО АВТОНОМНОГО ОКРУГА – ЮГРЫ</a:t>
              </a:r>
              <a:endParaRPr sz="1200">
                <a:solidFill>
                  <a:schemeClr val="tx2"/>
                </a:solidFill>
                <a:latin typeface="Cambria"/>
                <a:cs typeface="Cambria"/>
              </a:endParaRPr>
            </a:p>
          </p:txBody>
        </p:sp>
        <p:pic>
          <p:nvPicPr>
            <p:cNvPr id="878897110" name="Picture 3" descr="C:\Users\KolesnikovaDR\Documents\картинки рабочие\логотип.jpg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 rot="0" flipH="0" flipV="0">
              <a:off x="0" y="0"/>
              <a:ext cx="1276348" cy="1276348"/>
            </a:xfrm>
            <a:prstGeom prst="rect">
              <a:avLst/>
            </a:prstGeom>
            <a:noFill/>
          </p:spPr>
        </p:pic>
      </p:grpSp>
      <p:pic>
        <p:nvPicPr>
          <p:cNvPr id="946198487" name="Picture 4" descr="https://selskaya-ipoteka.com/wp-content/uploads/2020/11/logo_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0" flipH="0" flipV="0">
            <a:off x="7285762" y="287850"/>
            <a:ext cx="1534582" cy="13080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Р7-Офис/7.3.0.0</Application>
  <DocSecurity>0</DocSecurity>
  <PresentationFormat>Экран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Колесникова Диана Раисовна</dc:creator>
  <cp:keywords/>
  <dc:description/>
  <dc:identifier/>
  <dc:language/>
  <cp:lastModifiedBy/>
  <cp:revision>260</cp:revision>
  <dcterms:created xsi:type="dcterms:W3CDTF">2018-03-28T12:09:30Z</dcterms:created>
  <dcterms:modified xsi:type="dcterms:W3CDTF">2024-04-11T03:38:16Z</dcterms:modified>
  <cp:category/>
  <cp:contentStatus/>
  <cp:version/>
</cp:coreProperties>
</file>